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9"/>
  </p:notesMasterIdLst>
  <p:sldIdLst>
    <p:sldId id="259" r:id="rId2"/>
    <p:sldId id="268" r:id="rId3"/>
    <p:sldId id="261" r:id="rId4"/>
    <p:sldId id="284" r:id="rId5"/>
    <p:sldId id="270" r:id="rId6"/>
    <p:sldId id="269" r:id="rId7"/>
    <p:sldId id="285" r:id="rId8"/>
    <p:sldId id="276" r:id="rId9"/>
    <p:sldId id="272" r:id="rId10"/>
    <p:sldId id="297" r:id="rId11"/>
    <p:sldId id="289" r:id="rId12"/>
    <p:sldId id="288" r:id="rId13"/>
    <p:sldId id="281" r:id="rId14"/>
    <p:sldId id="271" r:id="rId15"/>
    <p:sldId id="273" r:id="rId16"/>
    <p:sldId id="275" r:id="rId17"/>
    <p:sldId id="283" r:id="rId18"/>
    <p:sldId id="287" r:id="rId19"/>
    <p:sldId id="286" r:id="rId20"/>
    <p:sldId id="300" r:id="rId21"/>
    <p:sldId id="291" r:id="rId22"/>
    <p:sldId id="294" r:id="rId23"/>
    <p:sldId id="278" r:id="rId24"/>
    <p:sldId id="282" r:id="rId25"/>
    <p:sldId id="298" r:id="rId26"/>
    <p:sldId id="302" r:id="rId27"/>
    <p:sldId id="301" r:id="rId28"/>
    <p:sldId id="299" r:id="rId29"/>
    <p:sldId id="274" r:id="rId30"/>
    <p:sldId id="290" r:id="rId31"/>
    <p:sldId id="280" r:id="rId32"/>
    <p:sldId id="293" r:id="rId33"/>
    <p:sldId id="292" r:id="rId34"/>
    <p:sldId id="277" r:id="rId35"/>
    <p:sldId id="303" r:id="rId36"/>
    <p:sldId id="262" r:id="rId37"/>
    <p:sldId id="304"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F25BD4-765F-4B6A-B27A-7D05A6507167}" v="3" dt="2024-09-08T17:17:40.11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59652" autoAdjust="0"/>
  </p:normalViewPr>
  <p:slideViewPr>
    <p:cSldViewPr snapToGrid="0">
      <p:cViewPr varScale="1">
        <p:scale>
          <a:sx n="57" d="100"/>
          <a:sy n="57" d="100"/>
        </p:scale>
        <p:origin x="1680"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8268E7-35D0-4CE3-BE51-007EF5E35C95}"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E585A0-91CE-47D2-9DF8-64538180B7EF}" type="slidenum">
              <a:rPr lang="en-US" smtClean="0"/>
              <a:t>‹#›</a:t>
            </a:fld>
            <a:endParaRPr lang="en-US"/>
          </a:p>
        </p:txBody>
      </p:sp>
    </p:spTree>
    <p:extLst>
      <p:ext uri="{BB962C8B-B14F-4D97-AF65-F5344CB8AC3E}">
        <p14:creationId xmlns:p14="http://schemas.microsoft.com/office/powerpoint/2010/main" val="2810835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Just a note… Be prepared to say and complete the following sentence…</a:t>
            </a:r>
          </a:p>
          <a:p>
            <a:r>
              <a:rPr lang="en-US" dirty="0"/>
              <a:t>By improving my public speaking skills, it will enable me to be a better leader in Lions by…</a:t>
            </a:r>
          </a:p>
          <a:p>
            <a:endParaRPr lang="en-US" dirty="0"/>
          </a:p>
          <a:p>
            <a:r>
              <a:rPr lang="en-US" dirty="0"/>
              <a:t>-or-</a:t>
            </a:r>
          </a:p>
          <a:p>
            <a:endParaRPr lang="en-US" dirty="0"/>
          </a:p>
          <a:p>
            <a:r>
              <a:rPr lang="en-US" dirty="0"/>
              <a:t>My Joy of being a Lion is [finish in one or two sentences only].  </a:t>
            </a:r>
          </a:p>
          <a:p>
            <a:r>
              <a:rPr lang="en-US" dirty="0"/>
              <a:t>OK to </a:t>
            </a:r>
            <a:r>
              <a:rPr lang="en-US" dirty="0" err="1"/>
              <a:t>Errrr</a:t>
            </a:r>
            <a:r>
              <a:rPr lang="en-US" dirty="0"/>
              <a:t> if they miss the my joy of being a Lion part.  </a:t>
            </a:r>
          </a:p>
          <a:p>
            <a:r>
              <a:rPr lang="en-US" dirty="0"/>
              <a:t>Meant to teach Lions simple speaking start and an elevator speech.</a:t>
            </a:r>
          </a:p>
        </p:txBody>
      </p:sp>
      <p:sp>
        <p:nvSpPr>
          <p:cNvPr id="4" name="Slide Number Placeholder 3"/>
          <p:cNvSpPr>
            <a:spLocks noGrp="1"/>
          </p:cNvSpPr>
          <p:nvPr>
            <p:ph type="sldNum" sz="quarter" idx="5"/>
          </p:nvPr>
        </p:nvSpPr>
        <p:spPr/>
        <p:txBody>
          <a:bodyPr/>
          <a:lstStyle/>
          <a:p>
            <a:fld id="{BAE585A0-91CE-47D2-9DF8-64538180B7EF}" type="slidenum">
              <a:rPr lang="en-US" smtClean="0"/>
              <a:t>1</a:t>
            </a:fld>
            <a:endParaRPr lang="en-US"/>
          </a:p>
        </p:txBody>
      </p:sp>
    </p:spTree>
    <p:extLst>
      <p:ext uri="{BB962C8B-B14F-4D97-AF65-F5344CB8AC3E}">
        <p14:creationId xmlns:p14="http://schemas.microsoft.com/office/powerpoint/2010/main" val="736407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nSpc>
                <a:spcPct val="115000"/>
              </a:lnSpc>
              <a:spcBef>
                <a:spcPts val="0"/>
              </a:spcBef>
              <a:spcAft>
                <a:spcPts val="0"/>
              </a:spcAft>
              <a:buFont typeface="Courier New" panose="02070309020205020404" pitchFamily="49" charset="0"/>
              <a:buNone/>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05:00</a:t>
            </a:r>
          </a:p>
          <a:p>
            <a:pPr marL="457200" marR="0" lvl="1" indent="0">
              <a:lnSpc>
                <a:spcPct val="115000"/>
              </a:lnSpc>
              <a:spcBef>
                <a:spcPts val="0"/>
              </a:spcBef>
              <a:spcAft>
                <a:spcPts val="0"/>
              </a:spcAft>
              <a:buFont typeface="Courier New" panose="02070309020205020404" pitchFamily="49" charset="0"/>
              <a:buNone/>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742950" marR="0" lvl="1" indent="-285750">
              <a:lnSpc>
                <a:spcPct val="115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Introduction</a:t>
            </a:r>
          </a:p>
          <a:p>
            <a:pPr marL="1143000" marR="0" lvl="2" indent="-228600">
              <a:lnSpc>
                <a:spcPct val="115000"/>
              </a:lnSpc>
              <a:spcBef>
                <a:spcPts val="0"/>
              </a:spcBef>
              <a:spcAft>
                <a:spcPts val="0"/>
              </a:spcAft>
              <a:buFont typeface="Wingdings" panose="05000000000000000000" pitchFamily="2"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Jokes</a:t>
            </a:r>
          </a:p>
          <a:p>
            <a:pPr marL="742950" marR="0" lvl="1" indent="-285750">
              <a:lnSpc>
                <a:spcPct val="115000"/>
              </a:lnSpc>
              <a:spcBef>
                <a:spcPts val="0"/>
              </a:spcBef>
              <a:spcAft>
                <a:spcPts val="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Main body – the meat and potatoes</a:t>
            </a:r>
          </a:p>
          <a:p>
            <a:pPr marL="1143000" marR="0" lvl="2" indent="-228600">
              <a:lnSpc>
                <a:spcPct val="115000"/>
              </a:lnSpc>
              <a:spcBef>
                <a:spcPts val="0"/>
              </a:spcBef>
              <a:spcAft>
                <a:spcPts val="0"/>
              </a:spcAft>
              <a:buFont typeface="Wingdings" panose="05000000000000000000" pitchFamily="2" charset="2"/>
              <a:buChar char=""/>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3 to 4 points generally that fit your time slot</a:t>
            </a:r>
          </a:p>
          <a:p>
            <a:pPr marL="742950" marR="0" lvl="1" indent="-285750">
              <a:lnSpc>
                <a:spcPct val="115000"/>
              </a:lnSpc>
              <a:spcBef>
                <a:spcPts val="0"/>
              </a:spcBef>
              <a:spcAft>
                <a:spcPts val="800"/>
              </a:spcAft>
              <a:buFont typeface="Courier New" panose="02070309020205020404" pitchFamily="49" charset="0"/>
              <a:buChar char="o"/>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Conclusion or Challenge (What you want your audience to do.)</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10</a:t>
            </a:fld>
            <a:endParaRPr lang="en-US"/>
          </a:p>
        </p:txBody>
      </p:sp>
    </p:spTree>
    <p:extLst>
      <p:ext uri="{BB962C8B-B14F-4D97-AF65-F5344CB8AC3E}">
        <p14:creationId xmlns:p14="http://schemas.microsoft.com/office/powerpoint/2010/main" val="37333059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r>
              <a:rPr lang="en-US" dirty="0"/>
              <a:t>08:00</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11</a:t>
            </a:fld>
            <a:endParaRPr lang="en-US"/>
          </a:p>
        </p:txBody>
      </p:sp>
    </p:spTree>
    <p:extLst>
      <p:ext uri="{BB962C8B-B14F-4D97-AF65-F5344CB8AC3E}">
        <p14:creationId xmlns:p14="http://schemas.microsoft.com/office/powerpoint/2010/main" val="6717255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Whatever, whenever and however you get that golden opportunity to speak in front of an audience of people always remember….</a:t>
            </a:r>
          </a:p>
          <a:p>
            <a:r>
              <a:rPr lang="en-US" dirty="0"/>
              <a:t>Choose substance over style.  Content that is usable, sincere and helpful to your audience is always better than any of the delivery frills.  Be it a flashy video or a bowtie.  Things can and will go wrong with delivery.  If the meat and potatoes are there then there still is a benefit for your audience.</a:t>
            </a:r>
          </a:p>
          <a:p>
            <a:endParaRPr lang="en-US" dirty="0"/>
          </a:p>
          <a:p>
            <a:r>
              <a:rPr lang="en-US" dirty="0"/>
              <a:t>When delivering substance remember to fit your time window.  This helps determine depth and quantity of information.  If that isn’t complicated enough, fit your audience to your depth plus a fraction of new material.  </a:t>
            </a:r>
          </a:p>
        </p:txBody>
      </p:sp>
      <p:sp>
        <p:nvSpPr>
          <p:cNvPr id="4" name="Slide Number Placeholder 3"/>
          <p:cNvSpPr>
            <a:spLocks noGrp="1"/>
          </p:cNvSpPr>
          <p:nvPr>
            <p:ph type="sldNum" sz="quarter" idx="5"/>
          </p:nvPr>
        </p:nvSpPr>
        <p:spPr/>
        <p:txBody>
          <a:bodyPr/>
          <a:lstStyle/>
          <a:p>
            <a:fld id="{BAE585A0-91CE-47D2-9DF8-64538180B7EF}" type="slidenum">
              <a:rPr lang="en-US" smtClean="0"/>
              <a:t>12</a:t>
            </a:fld>
            <a:endParaRPr lang="en-US"/>
          </a:p>
        </p:txBody>
      </p:sp>
    </p:spTree>
    <p:extLst>
      <p:ext uri="{BB962C8B-B14F-4D97-AF65-F5344CB8AC3E}">
        <p14:creationId xmlns:p14="http://schemas.microsoft.com/office/powerpoint/2010/main" val="1744506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11:00</a:t>
            </a:r>
          </a:p>
          <a:p>
            <a:endParaRPr lang="en-US" dirty="0"/>
          </a:p>
          <a:p>
            <a:r>
              <a:rPr lang="en-US" dirty="0"/>
              <a:t>Bummer the equipment doesn’t work like we think it should.</a:t>
            </a:r>
          </a:p>
          <a:p>
            <a:r>
              <a:rPr lang="en-US" dirty="0"/>
              <a:t>Sometimes we will run into audience members that are difficult to handle.</a:t>
            </a:r>
          </a:p>
          <a:p>
            <a:r>
              <a:rPr lang="en-US" dirty="0"/>
              <a:t>Health issues, power going off, microphones that don’t work,</a:t>
            </a:r>
          </a:p>
          <a:p>
            <a:r>
              <a:rPr lang="en-US" dirty="0"/>
              <a:t>Use the bathroom ahead of time.  Have a glass of water handy.  Just water, no ice, no coffee.</a:t>
            </a:r>
          </a:p>
          <a:p>
            <a:r>
              <a:rPr lang="en-US" dirty="0"/>
              <a:t>One of the biggest problems is stage fright.  Worry about failure.  Fear is our best friend and its our worst enemy if we let it.  Build your comfort level.</a:t>
            </a:r>
          </a:p>
        </p:txBody>
      </p:sp>
      <p:sp>
        <p:nvSpPr>
          <p:cNvPr id="4" name="Slide Number Placeholder 3"/>
          <p:cNvSpPr>
            <a:spLocks noGrp="1"/>
          </p:cNvSpPr>
          <p:nvPr>
            <p:ph type="sldNum" sz="quarter" idx="5"/>
          </p:nvPr>
        </p:nvSpPr>
        <p:spPr/>
        <p:txBody>
          <a:bodyPr/>
          <a:lstStyle/>
          <a:p>
            <a:fld id="{BAE585A0-91CE-47D2-9DF8-64538180B7EF}" type="slidenum">
              <a:rPr lang="en-US" smtClean="0"/>
              <a:t>13</a:t>
            </a:fld>
            <a:endParaRPr lang="en-US"/>
          </a:p>
        </p:txBody>
      </p:sp>
    </p:spTree>
    <p:extLst>
      <p:ext uri="{BB962C8B-B14F-4D97-AF65-F5344CB8AC3E}">
        <p14:creationId xmlns:p14="http://schemas.microsoft.com/office/powerpoint/2010/main" val="15316499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Know your subject.  There will not be any time to google things when you are presenting….   Unless you are sitting in the audience.  Then look out!</a:t>
            </a:r>
          </a:p>
          <a:p>
            <a:r>
              <a:rPr lang="en-US" dirty="0"/>
              <a:t>Know what you want to accomplish!  Why on earth are we even here?  </a:t>
            </a:r>
          </a:p>
          <a:p>
            <a:r>
              <a:rPr lang="en-US" dirty="0"/>
              <a:t>Make your time count.  Coupled with the fact that verbal conversation is only 20% of the overall conversation – TIME IS REALLY VALUABLE!  So generally…</a:t>
            </a:r>
          </a:p>
          <a:p>
            <a:pPr marL="171450" indent="-171450">
              <a:buFont typeface="Arial" panose="020B0604020202020204" pitchFamily="34" charset="0"/>
              <a:buChar char="•"/>
            </a:pPr>
            <a:r>
              <a:rPr lang="en-US" dirty="0"/>
              <a:t>People have judged you in the first 2 seconds of meeting you.  Some say a half a second.</a:t>
            </a:r>
          </a:p>
          <a:p>
            <a:pPr marL="171450" indent="-171450">
              <a:buFont typeface="Arial" panose="020B0604020202020204" pitchFamily="34" charset="0"/>
              <a:buChar char="•"/>
            </a:pPr>
            <a:r>
              <a:rPr lang="en-US" dirty="0"/>
              <a:t>They take queues from around the room.</a:t>
            </a:r>
          </a:p>
          <a:p>
            <a:pPr marL="171450" indent="-171450">
              <a:buFont typeface="Arial" panose="020B0604020202020204" pitchFamily="34" charset="0"/>
              <a:buChar char="•"/>
            </a:pPr>
            <a:r>
              <a:rPr lang="en-US" dirty="0"/>
              <a:t>They look at your appearance.</a:t>
            </a:r>
          </a:p>
          <a:p>
            <a:pPr marL="171450" indent="-171450">
              <a:buFont typeface="Arial" panose="020B0604020202020204" pitchFamily="34" charset="0"/>
              <a:buChar char="•"/>
            </a:pPr>
            <a:r>
              <a:rPr lang="en-US" dirty="0"/>
              <a:t>If you are too good, they find ways to put you down to their level.</a:t>
            </a:r>
          </a:p>
          <a:p>
            <a:pPr marL="171450" indent="-171450">
              <a:buFont typeface="Arial" panose="020B0604020202020204" pitchFamily="34" charset="0"/>
              <a:buChar char="•"/>
            </a:pPr>
            <a:r>
              <a:rPr lang="en-US" dirty="0"/>
              <a:t>If you are struggling life rings are in short supply.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No matter what…  Act and be a leader.  The moment you shy away from this all of your credibility goes out the window.</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14</a:t>
            </a:fld>
            <a:endParaRPr lang="en-US"/>
          </a:p>
        </p:txBody>
      </p:sp>
    </p:spTree>
    <p:extLst>
      <p:ext uri="{BB962C8B-B14F-4D97-AF65-F5344CB8AC3E}">
        <p14:creationId xmlns:p14="http://schemas.microsoft.com/office/powerpoint/2010/main" val="1860425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best topics are topics in which you have lived them.  You are an expert.</a:t>
            </a:r>
          </a:p>
          <a:p>
            <a:endParaRPr lang="en-US" dirty="0"/>
          </a:p>
          <a:p>
            <a:r>
              <a:rPr lang="en-US" dirty="0"/>
              <a:t>If you are presenting on LCI topics, draw from your own personal experience, BUT do update with the information from the LCI website.</a:t>
            </a:r>
          </a:p>
          <a:p>
            <a:endParaRPr lang="en-US" dirty="0"/>
          </a:p>
          <a:p>
            <a:r>
              <a:rPr lang="en-US" dirty="0"/>
              <a:t>If you are not an expert on a subject consider phoning a friend.</a:t>
            </a:r>
          </a:p>
          <a:p>
            <a:r>
              <a:rPr lang="en-US" dirty="0"/>
              <a:t> - co-present with the an expert</a:t>
            </a:r>
          </a:p>
          <a:p>
            <a:r>
              <a:rPr lang="en-US" dirty="0"/>
              <a:t> - maybe you bring something like a connection to the crowd.  Use your assets that you bring.</a:t>
            </a:r>
          </a:p>
          <a:p>
            <a:r>
              <a:rPr lang="en-US" dirty="0"/>
              <a:t> - if it is a power point talk, consider ping ponging with the expert and relating it back to your district.</a:t>
            </a:r>
          </a:p>
          <a:p>
            <a:r>
              <a:rPr lang="en-US" dirty="0"/>
              <a:t> - two minds are better than one.</a:t>
            </a:r>
          </a:p>
          <a:p>
            <a:endParaRPr lang="en-US" dirty="0"/>
          </a:p>
          <a:p>
            <a:r>
              <a:rPr lang="en-US" dirty="0"/>
              <a:t>What you cover must fit the time slot available.</a:t>
            </a:r>
          </a:p>
          <a:p>
            <a:r>
              <a:rPr lang="en-US" dirty="0"/>
              <a:t>And remember prepare only for the talks that you want to be successful in.</a:t>
            </a:r>
          </a:p>
        </p:txBody>
      </p:sp>
      <p:sp>
        <p:nvSpPr>
          <p:cNvPr id="4" name="Slide Number Placeholder 3"/>
          <p:cNvSpPr>
            <a:spLocks noGrp="1"/>
          </p:cNvSpPr>
          <p:nvPr>
            <p:ph type="sldNum" sz="quarter" idx="5"/>
          </p:nvPr>
        </p:nvSpPr>
        <p:spPr/>
        <p:txBody>
          <a:bodyPr/>
          <a:lstStyle/>
          <a:p>
            <a:fld id="{BAE585A0-91CE-47D2-9DF8-64538180B7EF}" type="slidenum">
              <a:rPr lang="en-US" smtClean="0"/>
              <a:t>15</a:t>
            </a:fld>
            <a:endParaRPr lang="en-US"/>
          </a:p>
        </p:txBody>
      </p:sp>
    </p:spTree>
    <p:extLst>
      <p:ext uri="{BB962C8B-B14F-4D97-AF65-F5344CB8AC3E}">
        <p14:creationId xmlns:p14="http://schemas.microsoft.com/office/powerpoint/2010/main" val="30232003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18:00</a:t>
            </a:r>
          </a:p>
          <a:p>
            <a:endParaRPr lang="en-US" dirty="0"/>
          </a:p>
          <a:p>
            <a:r>
              <a:rPr lang="en-US" dirty="0"/>
              <a:t>When In Rome, do as the Romans.  That is unless you really want to be different, but be careful on that one.</a:t>
            </a:r>
          </a:p>
          <a:p>
            <a:r>
              <a:rPr lang="en-US" dirty="0"/>
              <a:t>Have your equipment ready.  </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16</a:t>
            </a:fld>
            <a:endParaRPr lang="en-US"/>
          </a:p>
        </p:txBody>
      </p:sp>
    </p:spTree>
    <p:extLst>
      <p:ext uri="{BB962C8B-B14F-4D97-AF65-F5344CB8AC3E}">
        <p14:creationId xmlns:p14="http://schemas.microsoft.com/office/powerpoint/2010/main" val="26218269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Like any skill we have to start somewhere.  </a:t>
            </a:r>
          </a:p>
          <a:p>
            <a:r>
              <a:rPr lang="en-US" dirty="0"/>
              <a:t>Try talking for 3 minutes.  It is a nice simple short talk.  </a:t>
            </a:r>
          </a:p>
          <a:p>
            <a:r>
              <a:rPr lang="en-US" dirty="0"/>
              <a:t>Talk about something you are an expert in or know very well.  </a:t>
            </a:r>
          </a:p>
          <a:p>
            <a:r>
              <a:rPr lang="en-US" dirty="0"/>
              <a:t>Position your audience to be someone that you are comfortable with.</a:t>
            </a:r>
          </a:p>
          <a:p>
            <a:r>
              <a:rPr lang="en-US" dirty="0"/>
              <a:t>In the first 2:50 seconds share your knowledge and your points that you want your audience to understand.  </a:t>
            </a:r>
          </a:p>
          <a:p>
            <a:r>
              <a:rPr lang="en-US" dirty="0"/>
              <a:t>Finally, sum up your talk with a 1 sentence and one sentence only challenge.  Challenge your audience to do some action.  Bring the purpose to a close with action.</a:t>
            </a:r>
          </a:p>
          <a:p>
            <a:endParaRPr lang="en-US" dirty="0"/>
          </a:p>
          <a:p>
            <a:r>
              <a:rPr lang="en-US" dirty="0"/>
              <a:t>This method works very well in Lions Clubs for reports.</a:t>
            </a:r>
          </a:p>
          <a:p>
            <a:r>
              <a:rPr lang="en-US" dirty="0"/>
              <a:t>Think about this.  How many reports end in a challenge for action?  How many should?</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17</a:t>
            </a:fld>
            <a:endParaRPr lang="en-US"/>
          </a:p>
        </p:txBody>
      </p:sp>
    </p:spTree>
    <p:extLst>
      <p:ext uri="{BB962C8B-B14F-4D97-AF65-F5344CB8AC3E}">
        <p14:creationId xmlns:p14="http://schemas.microsoft.com/office/powerpoint/2010/main" val="2475099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24:00 </a:t>
            </a:r>
          </a:p>
          <a:p>
            <a:endParaRPr lang="en-US" dirty="0"/>
          </a:p>
          <a:p>
            <a:r>
              <a:rPr lang="en-US" dirty="0"/>
              <a:t>As time goes on there are ways to polish our talks.</a:t>
            </a:r>
          </a:p>
          <a:p>
            <a:r>
              <a:rPr lang="en-US" dirty="0"/>
              <a:t>Include peoples names as we are speaking.</a:t>
            </a:r>
          </a:p>
          <a:p>
            <a:r>
              <a:rPr lang="en-US" dirty="0"/>
              <a:t>Use handouts</a:t>
            </a:r>
          </a:p>
          <a:p>
            <a:r>
              <a:rPr lang="en-US" dirty="0"/>
              <a:t>Make eye contact with your audience.</a:t>
            </a:r>
          </a:p>
          <a:p>
            <a:r>
              <a:rPr lang="en-US" dirty="0"/>
              <a:t>Props can be handy, but be careful.</a:t>
            </a:r>
          </a:p>
          <a:p>
            <a:r>
              <a:rPr lang="en-US" dirty="0"/>
              <a:t>Remember that microphones are ALWAYS on.  Just ask the Royal family.</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18</a:t>
            </a:fld>
            <a:endParaRPr lang="en-US"/>
          </a:p>
        </p:txBody>
      </p:sp>
    </p:spTree>
    <p:extLst>
      <p:ext uri="{BB962C8B-B14F-4D97-AF65-F5344CB8AC3E}">
        <p14:creationId xmlns:p14="http://schemas.microsoft.com/office/powerpoint/2010/main" val="2784357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 #1…  Practice.  </a:t>
            </a:r>
          </a:p>
          <a:p>
            <a:r>
              <a:rPr lang="en-US" dirty="0"/>
              <a:t>That’s rule #2 as well.  Only practice as many times as you want to be a success with your talk.</a:t>
            </a:r>
          </a:p>
          <a:p>
            <a:r>
              <a:rPr lang="en-US" dirty="0"/>
              <a:t>It is a huge benefit to have someone to bounce your presentation off of.  Pick someone who is honest and is willing to deliver difficult news.</a:t>
            </a:r>
          </a:p>
          <a:p>
            <a:r>
              <a:rPr lang="en-US" dirty="0"/>
              <a:t>Follow your heart when it comes to content.  </a:t>
            </a:r>
          </a:p>
          <a:p>
            <a:r>
              <a:rPr lang="en-US" dirty="0"/>
              <a:t>Continue to polish your presentation right up to deliver time.</a:t>
            </a:r>
          </a:p>
          <a:p>
            <a:r>
              <a:rPr lang="en-US" dirty="0"/>
              <a:t>Once you have delivered your presentation listen to audience feedback.  Especially watch for negative feedback.  Sometimes as speakers we offend rather innocently due to cultural, habits or other nuances.  This helps down the road when you want to give the presentation again.</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19</a:t>
            </a:fld>
            <a:endParaRPr lang="en-US"/>
          </a:p>
        </p:txBody>
      </p:sp>
    </p:spTree>
    <p:extLst>
      <p:ext uri="{BB962C8B-B14F-4D97-AF65-F5344CB8AC3E}">
        <p14:creationId xmlns:p14="http://schemas.microsoft.com/office/powerpoint/2010/main" val="3581574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You’ve lost that loving feeling….</a:t>
            </a:r>
          </a:p>
          <a:p>
            <a:r>
              <a:rPr lang="en-US" dirty="0"/>
              <a:t>How’s that new public speaking thing going?</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a:t>
            </a:fld>
            <a:endParaRPr lang="en-US"/>
          </a:p>
        </p:txBody>
      </p:sp>
    </p:spTree>
    <p:extLst>
      <p:ext uri="{BB962C8B-B14F-4D97-AF65-F5344CB8AC3E}">
        <p14:creationId xmlns:p14="http://schemas.microsoft.com/office/powerpoint/2010/main" val="4274239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29:00</a:t>
            </a:r>
          </a:p>
          <a:p>
            <a:endParaRPr lang="en-US" dirty="0"/>
          </a:p>
          <a:p>
            <a:r>
              <a:rPr lang="en-US" dirty="0"/>
              <a:t>You’re entire time at a venue is available to engage your audience.  Public speaking starts BEFORE you hit your venue.  It is when you are first asked.  It continues AFTER you get home.</a:t>
            </a:r>
          </a:p>
        </p:txBody>
      </p:sp>
      <p:sp>
        <p:nvSpPr>
          <p:cNvPr id="4" name="Slide Number Placeholder 3"/>
          <p:cNvSpPr>
            <a:spLocks noGrp="1"/>
          </p:cNvSpPr>
          <p:nvPr>
            <p:ph type="sldNum" sz="quarter" idx="5"/>
          </p:nvPr>
        </p:nvSpPr>
        <p:spPr/>
        <p:txBody>
          <a:bodyPr/>
          <a:lstStyle/>
          <a:p>
            <a:fld id="{BAE585A0-91CE-47D2-9DF8-64538180B7EF}" type="slidenum">
              <a:rPr lang="en-US" smtClean="0"/>
              <a:t>20</a:t>
            </a:fld>
            <a:endParaRPr lang="en-US"/>
          </a:p>
        </p:txBody>
      </p:sp>
    </p:spTree>
    <p:extLst>
      <p:ext uri="{BB962C8B-B14F-4D97-AF65-F5344CB8AC3E}">
        <p14:creationId xmlns:p14="http://schemas.microsoft.com/office/powerpoint/2010/main" val="17110867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33:00</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21</a:t>
            </a:fld>
            <a:endParaRPr lang="en-US"/>
          </a:p>
        </p:txBody>
      </p:sp>
    </p:spTree>
    <p:extLst>
      <p:ext uri="{BB962C8B-B14F-4D97-AF65-F5344CB8AC3E}">
        <p14:creationId xmlns:p14="http://schemas.microsoft.com/office/powerpoint/2010/main" val="10156068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39:00</a:t>
            </a:r>
          </a:p>
        </p:txBody>
      </p:sp>
      <p:sp>
        <p:nvSpPr>
          <p:cNvPr id="4" name="Slide Number Placeholder 3"/>
          <p:cNvSpPr>
            <a:spLocks noGrp="1"/>
          </p:cNvSpPr>
          <p:nvPr>
            <p:ph type="sldNum" sz="quarter" idx="5"/>
          </p:nvPr>
        </p:nvSpPr>
        <p:spPr/>
        <p:txBody>
          <a:bodyPr/>
          <a:lstStyle/>
          <a:p>
            <a:fld id="{BAE585A0-91CE-47D2-9DF8-64538180B7EF}" type="slidenum">
              <a:rPr lang="en-US" smtClean="0"/>
              <a:t>22</a:t>
            </a:fld>
            <a:endParaRPr lang="en-US"/>
          </a:p>
        </p:txBody>
      </p:sp>
    </p:spTree>
    <p:extLst>
      <p:ext uri="{BB962C8B-B14F-4D97-AF65-F5344CB8AC3E}">
        <p14:creationId xmlns:p14="http://schemas.microsoft.com/office/powerpoint/2010/main" val="14998563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talk about talk structure a little.  Sometimes the situation requires different length of times to speak.  How do you get past that without creating a new talk each time you speak?</a:t>
            </a:r>
          </a:p>
          <a:p>
            <a:r>
              <a:rPr lang="en-US" dirty="0"/>
              <a:t>Bolt Ons!</a:t>
            </a:r>
          </a:p>
          <a:p>
            <a:r>
              <a:rPr lang="en-US" dirty="0"/>
              <a:t>Describe what a bolt on is.  These are your 3 or 4 major points.</a:t>
            </a:r>
          </a:p>
          <a:p>
            <a:r>
              <a:rPr lang="en-US" dirty="0"/>
              <a:t>Frequently when one is speaking we are put under different time constraints.  This helps manage time. </a:t>
            </a:r>
          </a:p>
          <a:p>
            <a:r>
              <a:rPr lang="en-US" dirty="0"/>
              <a:t>A good bolt on time is 3-4 minutes.</a:t>
            </a:r>
          </a:p>
          <a:p>
            <a:r>
              <a:rPr lang="en-US" dirty="0"/>
              <a:t>Allow adaptation to a wide audience.  </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23</a:t>
            </a:fld>
            <a:endParaRPr lang="en-US"/>
          </a:p>
        </p:txBody>
      </p:sp>
    </p:spTree>
    <p:extLst>
      <p:ext uri="{BB962C8B-B14F-4D97-AF65-F5344CB8AC3E}">
        <p14:creationId xmlns:p14="http://schemas.microsoft.com/office/powerpoint/2010/main" val="2748256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there is one constant in this universe…  It is the fact that there will be things that are unplanned.  Sometimes they are just little things even.  Accept that it is going to happen.</a:t>
            </a:r>
          </a:p>
          <a:p>
            <a:endParaRPr lang="en-US" dirty="0"/>
          </a:p>
          <a:p>
            <a:r>
              <a:rPr lang="en-US" dirty="0"/>
              <a:t>One of my best examples of this was PID Tom Matney.  We were presenting at the Indiana Winter Forum.  It was a wet winter day.  The roof in the hotel must have had a leak.  </a:t>
            </a:r>
            <a:r>
              <a:rPr lang="en-US" dirty="0" err="1"/>
              <a:t>Welll</a:t>
            </a:r>
            <a:r>
              <a:rPr lang="en-US" dirty="0"/>
              <a:t>, let’s hope that it did.  The ceiling was wet.  Minutes before the talk…  You guessed it.  Buckets – and I mean buckets of water came down on PID Tom.  You know what he did?  You guessed it.  A smile, a </a:t>
            </a:r>
            <a:r>
              <a:rPr lang="en-US" dirty="0" err="1"/>
              <a:t>quck</a:t>
            </a:r>
            <a:r>
              <a:rPr lang="en-US" dirty="0"/>
              <a:t> joke and the show went on.  Instead of focusing on himself, he focused on his subject.</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24</a:t>
            </a:fld>
            <a:endParaRPr lang="en-US"/>
          </a:p>
        </p:txBody>
      </p:sp>
    </p:spTree>
    <p:extLst>
      <p:ext uri="{BB962C8B-B14F-4D97-AF65-F5344CB8AC3E}">
        <p14:creationId xmlns:p14="http://schemas.microsoft.com/office/powerpoint/2010/main" val="747986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45:00</a:t>
            </a:r>
          </a:p>
          <a:p>
            <a:endParaRPr lang="en-US" dirty="0"/>
          </a:p>
          <a:p>
            <a:r>
              <a:rPr lang="en-US" dirty="0"/>
              <a:t>In everything you do, there are ONLY two tools that are effective.  Positivity &amp; Encouragement.</a:t>
            </a:r>
          </a:p>
          <a:p>
            <a:endParaRPr lang="en-US" dirty="0"/>
          </a:p>
          <a:p>
            <a:r>
              <a:rPr lang="en-US" dirty="0"/>
              <a:t>People turn off negative.</a:t>
            </a:r>
          </a:p>
          <a:p>
            <a:r>
              <a:rPr lang="en-US" dirty="0"/>
              <a:t>They are taught to defeat stress or pressure and shy away from it.  No point in being a high pressure sales person.</a:t>
            </a:r>
          </a:p>
          <a:p>
            <a:r>
              <a:rPr lang="en-US" dirty="0"/>
              <a:t>The most effective presentations get the person to apply your talk to their lives and they discover something about themselves.</a:t>
            </a:r>
          </a:p>
        </p:txBody>
      </p:sp>
      <p:sp>
        <p:nvSpPr>
          <p:cNvPr id="4" name="Slide Number Placeholder 3"/>
          <p:cNvSpPr>
            <a:spLocks noGrp="1"/>
          </p:cNvSpPr>
          <p:nvPr>
            <p:ph type="sldNum" sz="quarter" idx="5"/>
          </p:nvPr>
        </p:nvSpPr>
        <p:spPr/>
        <p:txBody>
          <a:bodyPr/>
          <a:lstStyle/>
          <a:p>
            <a:fld id="{BAE585A0-91CE-47D2-9DF8-64538180B7EF}" type="slidenum">
              <a:rPr lang="en-US" smtClean="0"/>
              <a:t>25</a:t>
            </a:fld>
            <a:endParaRPr lang="en-US"/>
          </a:p>
        </p:txBody>
      </p:sp>
    </p:spTree>
    <p:extLst>
      <p:ext uri="{BB962C8B-B14F-4D97-AF65-F5344CB8AC3E}">
        <p14:creationId xmlns:p14="http://schemas.microsoft.com/office/powerpoint/2010/main" val="1464217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many of us it is a life long endeavor…  Stop using the word not and it various contraction forms.</a:t>
            </a:r>
          </a:p>
          <a:p>
            <a:r>
              <a:rPr lang="en-US" dirty="0"/>
              <a:t>It sets a negative tone in the room.</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26</a:t>
            </a:fld>
            <a:endParaRPr lang="en-US"/>
          </a:p>
        </p:txBody>
      </p:sp>
    </p:spTree>
    <p:extLst>
      <p:ext uri="{BB962C8B-B14F-4D97-AF65-F5344CB8AC3E}">
        <p14:creationId xmlns:p14="http://schemas.microsoft.com/office/powerpoint/2010/main" val="20225621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27</a:t>
            </a:fld>
            <a:endParaRPr lang="en-US"/>
          </a:p>
        </p:txBody>
      </p:sp>
    </p:spTree>
    <p:extLst>
      <p:ext uri="{BB962C8B-B14F-4D97-AF65-F5344CB8AC3E}">
        <p14:creationId xmlns:p14="http://schemas.microsoft.com/office/powerpoint/2010/main" val="4290272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28</a:t>
            </a:fld>
            <a:endParaRPr lang="en-US"/>
          </a:p>
        </p:txBody>
      </p:sp>
    </p:spTree>
    <p:extLst>
      <p:ext uri="{BB962C8B-B14F-4D97-AF65-F5344CB8AC3E}">
        <p14:creationId xmlns:p14="http://schemas.microsoft.com/office/powerpoint/2010/main" val="11285902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54:00</a:t>
            </a:r>
          </a:p>
        </p:txBody>
      </p:sp>
      <p:sp>
        <p:nvSpPr>
          <p:cNvPr id="4" name="Slide Number Placeholder 3"/>
          <p:cNvSpPr>
            <a:spLocks noGrp="1"/>
          </p:cNvSpPr>
          <p:nvPr>
            <p:ph type="sldNum" sz="quarter" idx="5"/>
          </p:nvPr>
        </p:nvSpPr>
        <p:spPr/>
        <p:txBody>
          <a:bodyPr/>
          <a:lstStyle/>
          <a:p>
            <a:fld id="{BAE585A0-91CE-47D2-9DF8-64538180B7EF}" type="slidenum">
              <a:rPr lang="en-US" smtClean="0"/>
              <a:t>29</a:t>
            </a:fld>
            <a:endParaRPr lang="en-US"/>
          </a:p>
        </p:txBody>
      </p:sp>
    </p:spTree>
    <p:extLst>
      <p:ext uri="{BB962C8B-B14F-4D97-AF65-F5344CB8AC3E}">
        <p14:creationId xmlns:p14="http://schemas.microsoft.com/office/powerpoint/2010/main" val="200988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at least we got them to come!  Oh, it was a mandatory meeting…</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3</a:t>
            </a:fld>
            <a:endParaRPr lang="en-US"/>
          </a:p>
        </p:txBody>
      </p:sp>
    </p:spTree>
    <p:extLst>
      <p:ext uri="{BB962C8B-B14F-4D97-AF65-F5344CB8AC3E}">
        <p14:creationId xmlns:p14="http://schemas.microsoft.com/office/powerpoint/2010/main" val="22630781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31</a:t>
            </a:fld>
            <a:endParaRPr lang="en-US"/>
          </a:p>
        </p:txBody>
      </p:sp>
    </p:spTree>
    <p:extLst>
      <p:ext uri="{BB962C8B-B14F-4D97-AF65-F5344CB8AC3E}">
        <p14:creationId xmlns:p14="http://schemas.microsoft.com/office/powerpoint/2010/main" val="637485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32</a:t>
            </a:fld>
            <a:endParaRPr lang="en-US"/>
          </a:p>
        </p:txBody>
      </p:sp>
    </p:spTree>
    <p:extLst>
      <p:ext uri="{BB962C8B-B14F-4D97-AF65-F5344CB8AC3E}">
        <p14:creationId xmlns:p14="http://schemas.microsoft.com/office/powerpoint/2010/main" val="25989951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61:00</a:t>
            </a:r>
          </a:p>
        </p:txBody>
      </p:sp>
      <p:sp>
        <p:nvSpPr>
          <p:cNvPr id="4" name="Slide Number Placeholder 3"/>
          <p:cNvSpPr>
            <a:spLocks noGrp="1"/>
          </p:cNvSpPr>
          <p:nvPr>
            <p:ph type="sldNum" sz="quarter" idx="5"/>
          </p:nvPr>
        </p:nvSpPr>
        <p:spPr/>
        <p:txBody>
          <a:bodyPr/>
          <a:lstStyle/>
          <a:p>
            <a:fld id="{BAE585A0-91CE-47D2-9DF8-64538180B7EF}" type="slidenum">
              <a:rPr lang="en-US" smtClean="0"/>
              <a:t>33</a:t>
            </a:fld>
            <a:endParaRPr lang="en-US"/>
          </a:p>
        </p:txBody>
      </p:sp>
    </p:spTree>
    <p:extLst>
      <p:ext uri="{BB962C8B-B14F-4D97-AF65-F5344CB8AC3E}">
        <p14:creationId xmlns:p14="http://schemas.microsoft.com/office/powerpoint/2010/main" val="3064337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34</a:t>
            </a:fld>
            <a:endParaRPr lang="en-US"/>
          </a:p>
        </p:txBody>
      </p:sp>
    </p:spTree>
    <p:extLst>
      <p:ext uri="{BB962C8B-B14F-4D97-AF65-F5344CB8AC3E}">
        <p14:creationId xmlns:p14="http://schemas.microsoft.com/office/powerpoint/2010/main" val="3397165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65:00</a:t>
            </a:r>
          </a:p>
          <a:p>
            <a:endParaRPr lang="en-US" dirty="0"/>
          </a:p>
          <a:p>
            <a:r>
              <a:rPr lang="en-US" dirty="0"/>
              <a:t>Questions?</a:t>
            </a:r>
          </a:p>
        </p:txBody>
      </p:sp>
      <p:sp>
        <p:nvSpPr>
          <p:cNvPr id="4" name="Slide Number Placeholder 3"/>
          <p:cNvSpPr>
            <a:spLocks noGrp="1"/>
          </p:cNvSpPr>
          <p:nvPr>
            <p:ph type="sldNum" sz="quarter" idx="5"/>
          </p:nvPr>
        </p:nvSpPr>
        <p:spPr/>
        <p:txBody>
          <a:bodyPr/>
          <a:lstStyle/>
          <a:p>
            <a:fld id="{BAE585A0-91CE-47D2-9DF8-64538180B7EF}" type="slidenum">
              <a:rPr lang="en-US" smtClean="0"/>
              <a:t>35</a:t>
            </a:fld>
            <a:endParaRPr lang="en-US"/>
          </a:p>
        </p:txBody>
      </p:sp>
    </p:spTree>
    <p:extLst>
      <p:ext uri="{BB962C8B-B14F-4D97-AF65-F5344CB8AC3E}">
        <p14:creationId xmlns:p14="http://schemas.microsoft.com/office/powerpoint/2010/main" val="3767908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Public speaking…</a:t>
            </a:r>
          </a:p>
          <a:p>
            <a:endParaRPr lang="en-US" dirty="0"/>
          </a:p>
          <a:p>
            <a:r>
              <a:rPr lang="en-US" dirty="0"/>
              <a:t>Experience the journey.</a:t>
            </a:r>
          </a:p>
          <a:p>
            <a:r>
              <a:rPr lang="en-US" dirty="0"/>
              <a:t>Seize the opportunity to speak about it.</a:t>
            </a:r>
          </a:p>
          <a:p>
            <a:r>
              <a:rPr lang="en-US" dirty="0"/>
              <a:t>Yield results for our fellow Lions and friends.</a:t>
            </a:r>
          </a:p>
          <a:p>
            <a:endParaRPr lang="en-US" dirty="0"/>
          </a:p>
          <a:p>
            <a:r>
              <a:rPr lang="en-US" dirty="0"/>
              <a:t>Always make the most of your opportunities.</a:t>
            </a:r>
          </a:p>
        </p:txBody>
      </p:sp>
      <p:sp>
        <p:nvSpPr>
          <p:cNvPr id="4" name="Slide Number Placeholder 3"/>
          <p:cNvSpPr>
            <a:spLocks noGrp="1"/>
          </p:cNvSpPr>
          <p:nvPr>
            <p:ph type="sldNum" sz="quarter" idx="5"/>
          </p:nvPr>
        </p:nvSpPr>
        <p:spPr/>
        <p:txBody>
          <a:bodyPr/>
          <a:lstStyle/>
          <a:p>
            <a:fld id="{BAE585A0-91CE-47D2-9DF8-64538180B7EF}" type="slidenum">
              <a:rPr lang="en-US" smtClean="0"/>
              <a:t>36</a:t>
            </a:fld>
            <a:endParaRPr lang="en-US"/>
          </a:p>
        </p:txBody>
      </p:sp>
    </p:spTree>
    <p:extLst>
      <p:ext uri="{BB962C8B-B14F-4D97-AF65-F5344CB8AC3E}">
        <p14:creationId xmlns:p14="http://schemas.microsoft.com/office/powerpoint/2010/main" val="356902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65:00</a:t>
            </a:r>
          </a:p>
          <a:p>
            <a:endParaRPr lang="en-US" dirty="0"/>
          </a:p>
          <a:p>
            <a:r>
              <a:rPr lang="en-US" dirty="0"/>
              <a:t>Introducing President </a:t>
            </a:r>
            <a:r>
              <a:rPr lang="en-US" dirty="0" err="1"/>
              <a:t>Fabrício</a:t>
            </a:r>
            <a:r>
              <a:rPr lang="en-US" dirty="0"/>
              <a:t> Oliveira and Make Your Mark </a:t>
            </a:r>
          </a:p>
          <a:p>
            <a:r>
              <a:rPr lang="en-US" dirty="0"/>
              <a:t>• Our international president is </a:t>
            </a:r>
            <a:r>
              <a:rPr lang="en-US" dirty="0" err="1"/>
              <a:t>Fabrício</a:t>
            </a:r>
            <a:r>
              <a:rPr lang="en-US" dirty="0"/>
              <a:t> Oliveira, from </a:t>
            </a:r>
            <a:r>
              <a:rPr lang="en-US" dirty="0" err="1"/>
              <a:t>Catolé</a:t>
            </a:r>
            <a:r>
              <a:rPr lang="en-US" dirty="0"/>
              <a:t> do Rocha, Brazil. </a:t>
            </a:r>
          </a:p>
          <a:p>
            <a:r>
              <a:rPr lang="en-US" dirty="0"/>
              <a:t>• “We Serve” is President </a:t>
            </a:r>
            <a:r>
              <a:rPr lang="en-US" dirty="0" err="1"/>
              <a:t>Fabrício’s</a:t>
            </a:r>
            <a:r>
              <a:rPr lang="en-US" dirty="0"/>
              <a:t> theme. This reminds us of who we are and what we do as Lions. </a:t>
            </a:r>
          </a:p>
          <a:p>
            <a:r>
              <a:rPr lang="en-US" dirty="0"/>
              <a:t>• President </a:t>
            </a:r>
            <a:r>
              <a:rPr lang="en-US" dirty="0" err="1"/>
              <a:t>Fabrício’s</a:t>
            </a:r>
            <a:r>
              <a:rPr lang="en-US" dirty="0"/>
              <a:t> message to Lions is “Make Your Mark.”  Every time we serve, we make our mark in our communities. </a:t>
            </a:r>
          </a:p>
          <a:p>
            <a:r>
              <a:rPr lang="en-US" dirty="0"/>
              <a:t>    o Every *me we bring a new member into our club, we make our mark on the future of our service. </a:t>
            </a:r>
          </a:p>
          <a:p>
            <a:r>
              <a:rPr lang="en-US" dirty="0"/>
              <a:t>    o With every life we touch, we make a mark that will never </a:t>
            </a:r>
            <a:r>
              <a:rPr lang="en-US"/>
              <a:t>be forgotten.</a:t>
            </a:r>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37</a:t>
            </a:fld>
            <a:endParaRPr lang="en-US"/>
          </a:p>
        </p:txBody>
      </p:sp>
    </p:spTree>
    <p:extLst>
      <p:ext uri="{BB962C8B-B14F-4D97-AF65-F5344CB8AC3E}">
        <p14:creationId xmlns:p14="http://schemas.microsoft.com/office/powerpoint/2010/main" val="2891494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Familiar?  Remember our “good ‘</a:t>
            </a:r>
            <a:r>
              <a:rPr lang="en-US" dirty="0" err="1"/>
              <a:t>ol</a:t>
            </a:r>
            <a:r>
              <a:rPr lang="en-US" dirty="0"/>
              <a:t> days” lined up n the gym wall at the school dance?</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4</a:t>
            </a:fld>
            <a:endParaRPr lang="en-US"/>
          </a:p>
        </p:txBody>
      </p:sp>
    </p:spTree>
    <p:extLst>
      <p:ext uri="{BB962C8B-B14F-4D97-AF65-F5344CB8AC3E}">
        <p14:creationId xmlns:p14="http://schemas.microsoft.com/office/powerpoint/2010/main" val="83920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Shout it out!</a:t>
            </a:r>
          </a:p>
          <a:p>
            <a:r>
              <a:rPr lang="en-US" dirty="0"/>
              <a:t>Talk about what we do.</a:t>
            </a:r>
          </a:p>
          <a:p>
            <a:r>
              <a:rPr lang="en-US" dirty="0"/>
              <a:t>Bring magic to our experiences as Lions.  Look at your heart of service!</a:t>
            </a:r>
          </a:p>
          <a:p>
            <a:r>
              <a:rPr lang="en-US" dirty="0"/>
              <a:t>Make your mark!</a:t>
            </a:r>
          </a:p>
          <a:p>
            <a:r>
              <a:rPr lang="en-US" dirty="0"/>
              <a:t>Set the pace!  </a:t>
            </a:r>
          </a:p>
          <a:p>
            <a:r>
              <a:rPr lang="en-US" dirty="0"/>
              <a:t>We are leaders!</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5</a:t>
            </a:fld>
            <a:endParaRPr lang="en-US"/>
          </a:p>
        </p:txBody>
      </p:sp>
    </p:spTree>
    <p:extLst>
      <p:ext uri="{BB962C8B-B14F-4D97-AF65-F5344CB8AC3E}">
        <p14:creationId xmlns:p14="http://schemas.microsoft.com/office/powerpoint/2010/main" val="630321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bring a mountain of important, appreciated and relied on services to our community!</a:t>
            </a:r>
          </a:p>
          <a:p>
            <a:r>
              <a:rPr lang="en-US" dirty="0"/>
              <a:t>So quit horsing around and get that message out there.  Communicate it!</a:t>
            </a:r>
          </a:p>
          <a:p>
            <a:r>
              <a:rPr lang="en-US" dirty="0"/>
              <a:t>How are you going to Make Your Mark?</a:t>
            </a:r>
          </a:p>
          <a:p>
            <a:r>
              <a:rPr lang="en-US" dirty="0"/>
              <a:t>How are we, as leaders of Lions, supposed to get our message across?</a:t>
            </a:r>
          </a:p>
          <a:p>
            <a:endParaRPr lang="en-US" dirty="0"/>
          </a:p>
          <a:p>
            <a:r>
              <a:rPr lang="en-US" dirty="0"/>
              <a:t>And speaking of getting that message across, during this presentation be ready to stand up and shout “Make Your Mark” when you see the presidents emblem.  Then tell the room in one or two sentences ONLY…  “Your joy of being a Lion.”</a:t>
            </a:r>
          </a:p>
          <a:p>
            <a:endParaRPr lang="en-US" dirty="0"/>
          </a:p>
          <a:p>
            <a:r>
              <a:rPr lang="en-US" dirty="0"/>
              <a:t>So let’s just practice…  When you see the presidents emblem, everyone stand and shout, Make your Mark.</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6</a:t>
            </a:fld>
            <a:endParaRPr lang="en-US"/>
          </a:p>
        </p:txBody>
      </p:sp>
    </p:spTree>
    <p:extLst>
      <p:ext uri="{BB962C8B-B14F-4D97-AF65-F5344CB8AC3E}">
        <p14:creationId xmlns:p14="http://schemas.microsoft.com/office/powerpoint/2010/main" val="3454402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second or two for the audience to recognize the presidents emblem and tell their joy of being a Lion.</a:t>
            </a:r>
          </a:p>
          <a:p>
            <a:endParaRPr lang="en-US" dirty="0"/>
          </a:p>
          <a:p>
            <a:r>
              <a:rPr lang="en-US" dirty="0"/>
              <a:t>Jump up and shout (or </a:t>
            </a:r>
            <a:r>
              <a:rPr lang="en-US"/>
              <a:t>just shout) </a:t>
            </a:r>
            <a:r>
              <a:rPr lang="en-US" dirty="0"/>
              <a:t>and yell, “Make Your Mark”.</a:t>
            </a:r>
          </a:p>
          <a:p>
            <a:r>
              <a:rPr lang="en-US" dirty="0"/>
              <a:t>Then say, “My Joy of being a Lion is” and complete the phrase with one sentence or at the most two sentences.  Go over that and get a “</a:t>
            </a:r>
            <a:r>
              <a:rPr lang="en-US" dirty="0" err="1"/>
              <a:t>Errrrr</a:t>
            </a:r>
            <a:r>
              <a:rPr lang="en-US" dirty="0"/>
              <a:t>”</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7</a:t>
            </a:fld>
            <a:endParaRPr lang="en-US"/>
          </a:p>
        </p:txBody>
      </p:sp>
    </p:spTree>
    <p:extLst>
      <p:ext uri="{BB962C8B-B14F-4D97-AF65-F5344CB8AC3E}">
        <p14:creationId xmlns:p14="http://schemas.microsoft.com/office/powerpoint/2010/main" val="981584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lay a little foundational groundwork…</a:t>
            </a:r>
          </a:p>
          <a:p>
            <a:endParaRPr lang="en-US" dirty="0"/>
          </a:p>
          <a:p>
            <a:r>
              <a:rPr lang="en-US" dirty="0"/>
              <a:t>Facilitate = verb, to make something easier</a:t>
            </a:r>
          </a:p>
          <a:p>
            <a:r>
              <a:rPr lang="en-US" dirty="0"/>
              <a:t>Mentor = also a noun or a verb, but used to describe the process of a relationship between two or more people where all the parties are learning and developing.</a:t>
            </a:r>
          </a:p>
          <a:p>
            <a:r>
              <a:rPr lang="en-US" dirty="0"/>
              <a:t>Coach = like a mentor can be both a noun and a verb, where the coach is the expert, already knowledgeable on a process.</a:t>
            </a:r>
          </a:p>
          <a:p>
            <a:endParaRPr lang="en-US" dirty="0"/>
          </a:p>
          <a:p>
            <a:r>
              <a:rPr lang="en-US" dirty="0"/>
              <a:t>So different delivery styles, affect the entire presentation.</a:t>
            </a:r>
          </a:p>
          <a:p>
            <a:endParaRPr lang="en-US" dirty="0"/>
          </a:p>
          <a:p>
            <a:r>
              <a:rPr lang="en-US" dirty="0"/>
              <a:t>Personally, I prefer the mentor as the mentor is always developing and always involved.  It also allows for reverse mentoring.</a:t>
            </a:r>
          </a:p>
        </p:txBody>
      </p:sp>
      <p:sp>
        <p:nvSpPr>
          <p:cNvPr id="4" name="Slide Number Placeholder 3"/>
          <p:cNvSpPr>
            <a:spLocks noGrp="1"/>
          </p:cNvSpPr>
          <p:nvPr>
            <p:ph type="sldNum" sz="quarter" idx="5"/>
          </p:nvPr>
        </p:nvSpPr>
        <p:spPr/>
        <p:txBody>
          <a:bodyPr/>
          <a:lstStyle/>
          <a:p>
            <a:fld id="{BAE585A0-91CE-47D2-9DF8-64538180B7EF}" type="slidenum">
              <a:rPr lang="en-US" smtClean="0"/>
              <a:t>8</a:t>
            </a:fld>
            <a:endParaRPr lang="en-US"/>
          </a:p>
        </p:txBody>
      </p:sp>
    </p:spTree>
    <p:extLst>
      <p:ext uri="{BB962C8B-B14F-4D97-AF65-F5344CB8AC3E}">
        <p14:creationId xmlns:p14="http://schemas.microsoft.com/office/powerpoint/2010/main" val="1934019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05:00</a:t>
            </a:r>
          </a:p>
          <a:p>
            <a:endParaRPr lang="en-US" dirty="0"/>
          </a:p>
          <a:p>
            <a:r>
              <a:rPr lang="en-US" dirty="0"/>
              <a:t>Ask yourself, “What am I trying to accomplish?”</a:t>
            </a:r>
          </a:p>
          <a:p>
            <a:r>
              <a:rPr lang="en-US" dirty="0"/>
              <a:t>Maybe you were asked to do a presentation.  What did my requestor desire to do?</a:t>
            </a:r>
          </a:p>
          <a:p>
            <a:endParaRPr lang="en-US" dirty="0"/>
          </a:p>
          <a:p>
            <a:r>
              <a:rPr lang="en-US" dirty="0"/>
              <a:t>Public speaking falls into 3 general categories for the most part….</a:t>
            </a:r>
          </a:p>
          <a:p>
            <a:endParaRPr lang="en-US" dirty="0"/>
          </a:p>
          <a:p>
            <a:r>
              <a:rPr lang="en-US" dirty="0"/>
              <a:t>Inform</a:t>
            </a:r>
          </a:p>
          <a:p>
            <a:r>
              <a:rPr lang="en-US" dirty="0"/>
              <a:t>Entertain</a:t>
            </a:r>
          </a:p>
          <a:p>
            <a:r>
              <a:rPr lang="en-US" dirty="0"/>
              <a:t>Persuade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Know why you are speaking!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Whatever the desired outcome play towards that goal.</a:t>
            </a:r>
          </a:p>
          <a:p>
            <a:endParaRPr lang="en-US" dirty="0"/>
          </a:p>
        </p:txBody>
      </p:sp>
      <p:sp>
        <p:nvSpPr>
          <p:cNvPr id="4" name="Slide Number Placeholder 3"/>
          <p:cNvSpPr>
            <a:spLocks noGrp="1"/>
          </p:cNvSpPr>
          <p:nvPr>
            <p:ph type="sldNum" sz="quarter" idx="5"/>
          </p:nvPr>
        </p:nvSpPr>
        <p:spPr/>
        <p:txBody>
          <a:bodyPr/>
          <a:lstStyle/>
          <a:p>
            <a:fld id="{BAE585A0-91CE-47D2-9DF8-64538180B7EF}" type="slidenum">
              <a:rPr lang="en-US" smtClean="0"/>
              <a:t>9</a:t>
            </a:fld>
            <a:endParaRPr lang="en-US"/>
          </a:p>
        </p:txBody>
      </p:sp>
    </p:spTree>
    <p:extLst>
      <p:ext uri="{BB962C8B-B14F-4D97-AF65-F5344CB8AC3E}">
        <p14:creationId xmlns:p14="http://schemas.microsoft.com/office/powerpoint/2010/main" val="930940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C0707-5E8B-0537-5DEA-5DED229B06D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48820A6-A0D9-3F8A-A7EC-3B9D9D2CC0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441559-EAA5-991A-B3FF-94292D679884}"/>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5" name="Footer Placeholder 4">
            <a:extLst>
              <a:ext uri="{FF2B5EF4-FFF2-40B4-BE49-F238E27FC236}">
                <a16:creationId xmlns:a16="http://schemas.microsoft.com/office/drawing/2014/main" id="{22657255-3192-BE73-6DE9-60090D4E59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27F7EB-6608-CBBC-5D24-2102F02A89D1}"/>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8" name="Footer Box">
            <a:extLst>
              <a:ext uri="{FF2B5EF4-FFF2-40B4-BE49-F238E27FC236}">
                <a16:creationId xmlns:a16="http://schemas.microsoft.com/office/drawing/2014/main" id="{79B8C5B0-7A3F-0AB0-01E8-6156A26DA6EC}"/>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5956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E997F-C7DE-23BC-72C4-2C6E8B428F1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7D6577-BB22-A564-35B6-64EF73B224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727BF2-8C3E-A110-121C-8F2134CE42C2}"/>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5" name="Footer Placeholder 4">
            <a:extLst>
              <a:ext uri="{FF2B5EF4-FFF2-40B4-BE49-F238E27FC236}">
                <a16:creationId xmlns:a16="http://schemas.microsoft.com/office/drawing/2014/main" id="{EE841A63-D7ED-71F3-99D3-9BFAA5DCB6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57437-14A8-7DDE-0F2C-DF5A304089EE}"/>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8" name="Footer Box">
            <a:extLst>
              <a:ext uri="{FF2B5EF4-FFF2-40B4-BE49-F238E27FC236}">
                <a16:creationId xmlns:a16="http://schemas.microsoft.com/office/drawing/2014/main" id="{90B777FB-0B45-A444-6386-7222775247EF}"/>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ooter Line">
            <a:extLst>
              <a:ext uri="{FF2B5EF4-FFF2-40B4-BE49-F238E27FC236}">
                <a16:creationId xmlns:a16="http://schemas.microsoft.com/office/drawing/2014/main" id="{884C929E-B5F1-8B59-57E6-4B99EB32D9C0}"/>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95900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A86808-4F37-8AF8-7677-D484017BD4F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9A3ED58-0BBC-096F-4EDC-228B02296E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40D377-262A-7084-F5DA-B300FF50D028}"/>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5" name="Footer Placeholder 4">
            <a:extLst>
              <a:ext uri="{FF2B5EF4-FFF2-40B4-BE49-F238E27FC236}">
                <a16:creationId xmlns:a16="http://schemas.microsoft.com/office/drawing/2014/main" id="{2EDF05E8-2F2D-C154-3924-DA0C18BD3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E214E4-7FE9-A096-7FFF-2F9E600B0D8E}"/>
              </a:ext>
            </a:extLst>
          </p:cNvPr>
          <p:cNvSpPr>
            <a:spLocks noGrp="1"/>
          </p:cNvSpPr>
          <p:nvPr>
            <p:ph type="sldNum" sz="quarter" idx="12"/>
          </p:nvPr>
        </p:nvSpPr>
        <p:spPr/>
        <p:txBody>
          <a:bodyPr/>
          <a:lstStyle/>
          <a:p>
            <a:fld id="{78790875-A12B-EE47-BFAE-05FC0F0DBA2B}" type="slidenum">
              <a:rPr lang="en-US" smtClean="0"/>
              <a:t>‹#›</a:t>
            </a:fld>
            <a:endParaRPr lang="en-US"/>
          </a:p>
        </p:txBody>
      </p:sp>
    </p:spTree>
    <p:extLst>
      <p:ext uri="{BB962C8B-B14F-4D97-AF65-F5344CB8AC3E}">
        <p14:creationId xmlns:p14="http://schemas.microsoft.com/office/powerpoint/2010/main" val="360889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AD94B-DF5A-FEE1-0527-D3E1131E7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DA4D72-9FA0-143B-0C2A-E44CF3DC00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7FD931-F6F3-143E-E88B-FC8070656B20}"/>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5" name="Footer Placeholder 4">
            <a:extLst>
              <a:ext uri="{FF2B5EF4-FFF2-40B4-BE49-F238E27FC236}">
                <a16:creationId xmlns:a16="http://schemas.microsoft.com/office/drawing/2014/main" id="{7B546C16-D762-97DF-B152-B97A532D93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A64C1-575B-2FA4-3A54-362590E29732}"/>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8" name="Footer Box">
            <a:extLst>
              <a:ext uri="{FF2B5EF4-FFF2-40B4-BE49-F238E27FC236}">
                <a16:creationId xmlns:a16="http://schemas.microsoft.com/office/drawing/2014/main" id="{7525B7F2-AA71-5E2C-B913-C80A7E995919}"/>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Line">
            <a:extLst>
              <a:ext uri="{FF2B5EF4-FFF2-40B4-BE49-F238E27FC236}">
                <a16:creationId xmlns:a16="http://schemas.microsoft.com/office/drawing/2014/main" id="{B43960A9-D3A8-8D57-C236-F5574839E9A5}"/>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77982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90080-F39E-DEED-4DD9-CCB059F02BB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4BB98F4-3AB4-A25C-3FC6-F3DF2A9FD7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F0B3136-87CB-903D-0F15-DE74B21254AB}"/>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5" name="Footer Placeholder 4">
            <a:extLst>
              <a:ext uri="{FF2B5EF4-FFF2-40B4-BE49-F238E27FC236}">
                <a16:creationId xmlns:a16="http://schemas.microsoft.com/office/drawing/2014/main" id="{4064CE91-427C-19BE-C058-A5CF6441C8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3CC5D-85C9-ABEF-E527-6CC38ECAB18E}"/>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8" name="Footer Box">
            <a:extLst>
              <a:ext uri="{FF2B5EF4-FFF2-40B4-BE49-F238E27FC236}">
                <a16:creationId xmlns:a16="http://schemas.microsoft.com/office/drawing/2014/main" id="{CBE0B2C7-894F-FC76-885B-8C3FF8B368DF}"/>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Line">
            <a:extLst>
              <a:ext uri="{FF2B5EF4-FFF2-40B4-BE49-F238E27FC236}">
                <a16:creationId xmlns:a16="http://schemas.microsoft.com/office/drawing/2014/main" id="{77B4D257-A3C0-C306-652F-FDDA121C2E70}"/>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4054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CC9A-FF59-F080-83D9-0A315FAD5E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E3D324-AAD9-52FB-26B7-3115707EAA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52D94D-2E56-A865-4A41-4C1A35D2E7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D3445A-FE14-8AA2-5565-664D9720E2F9}"/>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7" name="Slide Number Placeholder 6">
            <a:extLst>
              <a:ext uri="{FF2B5EF4-FFF2-40B4-BE49-F238E27FC236}">
                <a16:creationId xmlns:a16="http://schemas.microsoft.com/office/drawing/2014/main" id="{29A14A5F-44AA-B1BA-BE59-748D7804F91A}"/>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9" name="Footer Box">
            <a:extLst>
              <a:ext uri="{FF2B5EF4-FFF2-40B4-BE49-F238E27FC236}">
                <a16:creationId xmlns:a16="http://schemas.microsoft.com/office/drawing/2014/main" id="{F90F1D3A-9A9D-E25F-0478-0FA7214E1551}"/>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2642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D2C74-4584-C382-D210-155C6F65D5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4818378-1E51-A305-3B58-4264AE86B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4B2ACC-0730-CB26-6AC6-F00B0255EEF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9CC315-6FD2-54DB-EFD3-EC0E030260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1A382D9-7461-000F-1B56-CC23A7D17B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30D200-7DAE-D1AA-FD84-297CB0874916}"/>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8" name="Footer Placeholder 7">
            <a:extLst>
              <a:ext uri="{FF2B5EF4-FFF2-40B4-BE49-F238E27FC236}">
                <a16:creationId xmlns:a16="http://schemas.microsoft.com/office/drawing/2014/main" id="{2ED5A5EB-6E10-D1C4-FC2F-BA7BB88DE94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04BB4E4-3DE3-1A1C-439F-483F42175753}"/>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11" name="Footer Box">
            <a:extLst>
              <a:ext uri="{FF2B5EF4-FFF2-40B4-BE49-F238E27FC236}">
                <a16:creationId xmlns:a16="http://schemas.microsoft.com/office/drawing/2014/main" id="{DE083C6C-2F37-448F-1A0E-D7FA67CDD608}"/>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ooter Line">
            <a:extLst>
              <a:ext uri="{FF2B5EF4-FFF2-40B4-BE49-F238E27FC236}">
                <a16:creationId xmlns:a16="http://schemas.microsoft.com/office/drawing/2014/main" id="{2FEE987A-23C8-A8A0-BA85-D6B3EF2F837E}"/>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188652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E7C0D-F644-91CD-73A0-B21E904E24B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0E56C99-F39A-8A72-E30D-FC75E52DFF69}"/>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4" name="Footer Placeholder 3">
            <a:extLst>
              <a:ext uri="{FF2B5EF4-FFF2-40B4-BE49-F238E27FC236}">
                <a16:creationId xmlns:a16="http://schemas.microsoft.com/office/drawing/2014/main" id="{3CB92289-CB82-F770-E90D-5D5EF589D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8B79875-EF86-7617-7AB4-651007B57335}"/>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7" name="Footer Box">
            <a:extLst>
              <a:ext uri="{FF2B5EF4-FFF2-40B4-BE49-F238E27FC236}">
                <a16:creationId xmlns:a16="http://schemas.microsoft.com/office/drawing/2014/main" id="{C98F7752-FCAC-6AA5-C55E-414C2DAF2B29}"/>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Line">
            <a:extLst>
              <a:ext uri="{FF2B5EF4-FFF2-40B4-BE49-F238E27FC236}">
                <a16:creationId xmlns:a16="http://schemas.microsoft.com/office/drawing/2014/main" id="{9A6E084F-E1EA-07D7-DDFE-8120EEFAF2A9}"/>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9" name="Footer Text">
            <a:extLst>
              <a:ext uri="{FF2B5EF4-FFF2-40B4-BE49-F238E27FC236}">
                <a16:creationId xmlns:a16="http://schemas.microsoft.com/office/drawing/2014/main" id="{A4BA020D-BE4A-4643-2C81-09D776CF6B28}"/>
              </a:ext>
            </a:extLst>
          </p:cNvPr>
          <p:cNvSpPr txBox="1">
            <a:spLocks/>
          </p:cNvSpPr>
          <p:nvPr userDrawn="1"/>
        </p:nvSpPr>
        <p:spPr>
          <a:xfrm>
            <a:off x="3684586" y="6576040"/>
            <a:ext cx="4822825"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sz="2000" b="1" dirty="0">
                <a:solidFill>
                  <a:schemeClr val="bg1"/>
                </a:solidFill>
              </a:rPr>
              <a:t>Setting the Pace     #</a:t>
            </a:r>
            <a:r>
              <a:rPr lang="en-US" sz="2000" b="1" dirty="0" err="1">
                <a:solidFill>
                  <a:schemeClr val="bg1"/>
                </a:solidFill>
              </a:rPr>
              <a:t>LionsForum</a:t>
            </a:r>
            <a:endParaRPr lang="en-US" sz="2000" b="1" dirty="0">
              <a:solidFill>
                <a:schemeClr val="bg1"/>
              </a:solidFill>
            </a:endParaRPr>
          </a:p>
        </p:txBody>
      </p:sp>
    </p:spTree>
    <p:extLst>
      <p:ext uri="{BB962C8B-B14F-4D97-AF65-F5344CB8AC3E}">
        <p14:creationId xmlns:p14="http://schemas.microsoft.com/office/powerpoint/2010/main" val="3392893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Footer Box">
            <a:extLst>
              <a:ext uri="{FF2B5EF4-FFF2-40B4-BE49-F238E27FC236}">
                <a16:creationId xmlns:a16="http://schemas.microsoft.com/office/drawing/2014/main" id="{7924B21A-ED2B-906A-98C8-EA2606267478}"/>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9479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D2813-82B4-B0B6-A7B5-DBECC00B15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BD3808B-71B3-2BF1-5A3B-822D02A5F8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EA6628-C5D0-324A-2AC1-C1CE00B6C5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8BDB32-F147-CA4A-3BF4-CDA62885A520}"/>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6" name="Footer Placeholder 5">
            <a:extLst>
              <a:ext uri="{FF2B5EF4-FFF2-40B4-BE49-F238E27FC236}">
                <a16:creationId xmlns:a16="http://schemas.microsoft.com/office/drawing/2014/main" id="{3E397F01-3F80-977D-BF14-2969525C94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92448E-FC7C-4DA7-AEA6-53D10A032C1C}"/>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9" name="Footer Box">
            <a:extLst>
              <a:ext uri="{FF2B5EF4-FFF2-40B4-BE49-F238E27FC236}">
                <a16:creationId xmlns:a16="http://schemas.microsoft.com/office/drawing/2014/main" id="{1958DCE5-D204-F2AF-8125-71BA8F682375}"/>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Line">
            <a:extLst>
              <a:ext uri="{FF2B5EF4-FFF2-40B4-BE49-F238E27FC236}">
                <a16:creationId xmlns:a16="http://schemas.microsoft.com/office/drawing/2014/main" id="{2DC8AAF1-67F3-535B-6EEB-E45DA2DC71A1}"/>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007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0831B-A496-026E-4932-39282438F5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3F963C-5E86-B578-5C38-CA68AC78D5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AFE8828-A6D3-E94C-E0EF-7A3AD8F57F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CA4AE-E29E-62BC-2DFC-F20CEE3372F3}"/>
              </a:ext>
            </a:extLst>
          </p:cNvPr>
          <p:cNvSpPr>
            <a:spLocks noGrp="1"/>
          </p:cNvSpPr>
          <p:nvPr>
            <p:ph type="dt" sz="half" idx="10"/>
          </p:nvPr>
        </p:nvSpPr>
        <p:spPr/>
        <p:txBody>
          <a:bodyPr/>
          <a:lstStyle/>
          <a:p>
            <a:fld id="{7F64E31C-C2E6-F54F-8D8F-82D5BA25C24E}" type="datetimeFigureOut">
              <a:rPr lang="en-US" smtClean="0"/>
              <a:t>9/23/2024</a:t>
            </a:fld>
            <a:endParaRPr lang="en-US"/>
          </a:p>
        </p:txBody>
      </p:sp>
      <p:sp>
        <p:nvSpPr>
          <p:cNvPr id="6" name="Footer Placeholder 5">
            <a:extLst>
              <a:ext uri="{FF2B5EF4-FFF2-40B4-BE49-F238E27FC236}">
                <a16:creationId xmlns:a16="http://schemas.microsoft.com/office/drawing/2014/main" id="{3C194EC4-6623-AB3D-EB02-38A6944ED1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B3B87E-20B9-9553-E1B2-DB91877F1FDE}"/>
              </a:ext>
            </a:extLst>
          </p:cNvPr>
          <p:cNvSpPr>
            <a:spLocks noGrp="1"/>
          </p:cNvSpPr>
          <p:nvPr>
            <p:ph type="sldNum" sz="quarter" idx="12"/>
          </p:nvPr>
        </p:nvSpPr>
        <p:spPr/>
        <p:txBody>
          <a:bodyPr/>
          <a:lstStyle/>
          <a:p>
            <a:fld id="{78790875-A12B-EE47-BFAE-05FC0F0DBA2B}" type="slidenum">
              <a:rPr lang="en-US" smtClean="0"/>
              <a:t>‹#›</a:t>
            </a:fld>
            <a:endParaRPr lang="en-US"/>
          </a:p>
        </p:txBody>
      </p:sp>
      <p:sp>
        <p:nvSpPr>
          <p:cNvPr id="9" name="Footer Box">
            <a:extLst>
              <a:ext uri="{FF2B5EF4-FFF2-40B4-BE49-F238E27FC236}">
                <a16:creationId xmlns:a16="http://schemas.microsoft.com/office/drawing/2014/main" id="{24971DCA-F2FC-737E-F153-F244C608A19E}"/>
              </a:ext>
            </a:extLst>
          </p:cNvPr>
          <p:cNvSpPr/>
          <p:nvPr userDrawn="1"/>
        </p:nvSpPr>
        <p:spPr>
          <a:xfrm>
            <a:off x="0" y="6576040"/>
            <a:ext cx="12192000" cy="5184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Line">
            <a:extLst>
              <a:ext uri="{FF2B5EF4-FFF2-40B4-BE49-F238E27FC236}">
                <a16:creationId xmlns:a16="http://schemas.microsoft.com/office/drawing/2014/main" id="{5B60A312-A565-4723-B218-A8656FF784AB}"/>
              </a:ext>
            </a:extLst>
          </p:cNvPr>
          <p:cNvSpPr/>
          <p:nvPr userDrawn="1"/>
        </p:nvSpPr>
        <p:spPr>
          <a:xfrm>
            <a:off x="-1" y="6498763"/>
            <a:ext cx="12192001"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43363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9042CC-82C3-83E8-DC27-4C5E211B63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3CFFC9-3B4A-92AA-0959-670FDFBFF2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792230-7C7D-27AC-A7CB-0C5B8CF22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F64E31C-C2E6-F54F-8D8F-82D5BA25C24E}" type="datetimeFigureOut">
              <a:rPr lang="en-US" smtClean="0"/>
              <a:t>9/23/2024</a:t>
            </a:fld>
            <a:endParaRPr lang="en-US"/>
          </a:p>
        </p:txBody>
      </p:sp>
      <p:sp>
        <p:nvSpPr>
          <p:cNvPr id="5" name="Footer Placeholder 4">
            <a:extLst>
              <a:ext uri="{FF2B5EF4-FFF2-40B4-BE49-F238E27FC236}">
                <a16:creationId xmlns:a16="http://schemas.microsoft.com/office/drawing/2014/main" id="{0AE07C38-6098-E9C1-0707-FEE17BA252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29A336-47A4-05AE-A496-2DC2953CA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790875-A12B-EE47-BFAE-05FC0F0DBA2B}" type="slidenum">
              <a:rPr lang="en-US" smtClean="0"/>
              <a:t>‹#›</a:t>
            </a:fld>
            <a:endParaRPr lang="en-US"/>
          </a:p>
        </p:txBody>
      </p:sp>
    </p:spTree>
    <p:extLst>
      <p:ext uri="{BB962C8B-B14F-4D97-AF65-F5344CB8AC3E}">
        <p14:creationId xmlns:p14="http://schemas.microsoft.com/office/powerpoint/2010/main" val="152004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http://www.jaunty.org/blog/public-speaking-tip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5A806E98-5E09-33E2-D59A-0D213DD763E0}"/>
              </a:ext>
            </a:extLst>
          </p:cNvPr>
          <p:cNvSpPr txBox="1">
            <a:spLocks noChangeArrowheads="1"/>
          </p:cNvSpPr>
          <p:nvPr/>
        </p:nvSpPr>
        <p:spPr bwMode="auto">
          <a:xfrm>
            <a:off x="-185738" y="2028616"/>
            <a:ext cx="6934200" cy="2369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defRPr>
            </a:lvl1pPr>
            <a:lvl2pPr marL="742950" indent="-285750" eaLnBrk="0" hangingPunct="0">
              <a:defRPr sz="24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defRPr sz="2400">
                <a:solidFill>
                  <a:schemeClr val="tx1"/>
                </a:solidFill>
                <a:latin typeface="Arial" panose="020B0604020202020204" pitchFamily="34" charset="0"/>
              </a:defRPr>
            </a:lvl4pPr>
            <a:lvl5pPr marL="2057400" indent="-228600" eaLnBrk="0" hangingPunct="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pPr algn="ctr" eaLnBrk="1" hangingPunct="1"/>
            <a:r>
              <a:rPr lang="en-US" altLang="en-US" sz="4800" b="1" dirty="0"/>
              <a:t>Public Speaking</a:t>
            </a:r>
          </a:p>
          <a:p>
            <a:pPr algn="ctr" eaLnBrk="1" hangingPunct="1"/>
            <a:r>
              <a:rPr lang="en-US" altLang="en-US" b="1" dirty="0"/>
              <a:t>Lions University 227</a:t>
            </a:r>
          </a:p>
          <a:p>
            <a:pPr algn="ctr" eaLnBrk="1" hangingPunct="1"/>
            <a:r>
              <a:rPr lang="en-US" altLang="en-US" sz="2800" b="1" dirty="0"/>
              <a:t>Facilitator:  ID Dave Wineman</a:t>
            </a:r>
          </a:p>
          <a:p>
            <a:pPr algn="ctr" eaLnBrk="1" hangingPunct="1"/>
            <a:endParaRPr lang="en-US" altLang="en-US" sz="4800" b="1" dirty="0"/>
          </a:p>
        </p:txBody>
      </p:sp>
      <p:pic>
        <p:nvPicPr>
          <p:cNvPr id="6" name="Picture 5">
            <a:extLst>
              <a:ext uri="{FF2B5EF4-FFF2-40B4-BE49-F238E27FC236}">
                <a16:creationId xmlns:a16="http://schemas.microsoft.com/office/drawing/2014/main" id="{D0C92F08-B865-8923-2818-6DC749E17956}"/>
              </a:ext>
            </a:extLst>
          </p:cNvPr>
          <p:cNvPicPr>
            <a:picLocks noChangeAspect="1"/>
          </p:cNvPicPr>
          <p:nvPr/>
        </p:nvPicPr>
        <p:blipFill>
          <a:blip r:embed="rId3"/>
          <a:stretch>
            <a:fillRect/>
          </a:stretch>
        </p:blipFill>
        <p:spPr>
          <a:xfrm>
            <a:off x="6748462" y="1866763"/>
            <a:ext cx="4679085" cy="3124471"/>
          </a:xfrm>
          <a:prstGeom prst="rect">
            <a:avLst/>
          </a:prstGeom>
        </p:spPr>
      </p:pic>
    </p:spTree>
    <p:extLst>
      <p:ext uri="{BB962C8B-B14F-4D97-AF65-F5344CB8AC3E}">
        <p14:creationId xmlns:p14="http://schemas.microsoft.com/office/powerpoint/2010/main" val="102008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8C413BB-AF4A-879B-1B18-AFCD75399432}"/>
              </a:ext>
            </a:extLst>
          </p:cNvPr>
          <p:cNvSpPr txBox="1"/>
          <p:nvPr/>
        </p:nvSpPr>
        <p:spPr>
          <a:xfrm>
            <a:off x="2222835" y="-54557"/>
            <a:ext cx="7443788" cy="1107996"/>
          </a:xfrm>
          <a:prstGeom prst="rect">
            <a:avLst/>
          </a:prstGeom>
          <a:noFill/>
        </p:spPr>
        <p:txBody>
          <a:bodyPr wrap="square" rtlCol="0">
            <a:spAutoFit/>
          </a:bodyPr>
          <a:lstStyle/>
          <a:p>
            <a:pPr algn="ctr"/>
            <a:r>
              <a:rPr lang="en-US" sz="4800" b="1" dirty="0"/>
              <a:t>Basic Layout</a:t>
            </a:r>
          </a:p>
          <a:p>
            <a:pPr algn="ctr"/>
            <a:endParaRPr lang="en-US" b="1" dirty="0"/>
          </a:p>
        </p:txBody>
      </p:sp>
      <p:sp>
        <p:nvSpPr>
          <p:cNvPr id="6" name="Rectangle: Rounded Corners 5">
            <a:extLst>
              <a:ext uri="{FF2B5EF4-FFF2-40B4-BE49-F238E27FC236}">
                <a16:creationId xmlns:a16="http://schemas.microsoft.com/office/drawing/2014/main" id="{2D949F8B-58DF-4DC9-4091-4C0CAD09902A}"/>
              </a:ext>
            </a:extLst>
          </p:cNvPr>
          <p:cNvSpPr/>
          <p:nvPr/>
        </p:nvSpPr>
        <p:spPr>
          <a:xfrm>
            <a:off x="719587" y="1862633"/>
            <a:ext cx="10972800" cy="784105"/>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1C5952-A6F5-919A-F551-B379FE15525B}"/>
              </a:ext>
            </a:extLst>
          </p:cNvPr>
          <p:cNvSpPr txBox="1"/>
          <p:nvPr/>
        </p:nvSpPr>
        <p:spPr>
          <a:xfrm>
            <a:off x="1213758" y="1893035"/>
            <a:ext cx="10287000" cy="646331"/>
          </a:xfrm>
          <a:prstGeom prst="rect">
            <a:avLst/>
          </a:prstGeom>
          <a:noFill/>
        </p:spPr>
        <p:txBody>
          <a:bodyPr wrap="square" rtlCol="0">
            <a:spAutoFit/>
          </a:bodyPr>
          <a:lstStyle/>
          <a:p>
            <a:pPr algn="ctr"/>
            <a:r>
              <a:rPr lang="en-US" sz="3600" b="1" dirty="0"/>
              <a:t>Introduction or Hook</a:t>
            </a:r>
          </a:p>
        </p:txBody>
      </p:sp>
      <p:sp>
        <p:nvSpPr>
          <p:cNvPr id="10" name="TextBox 9">
            <a:extLst>
              <a:ext uri="{FF2B5EF4-FFF2-40B4-BE49-F238E27FC236}">
                <a16:creationId xmlns:a16="http://schemas.microsoft.com/office/drawing/2014/main" id="{8104DF13-AD17-B507-D18B-1823DB9B0CE0}"/>
              </a:ext>
            </a:extLst>
          </p:cNvPr>
          <p:cNvSpPr txBox="1"/>
          <p:nvPr/>
        </p:nvSpPr>
        <p:spPr>
          <a:xfrm>
            <a:off x="2672444" y="2850887"/>
            <a:ext cx="7369628" cy="1015663"/>
          </a:xfrm>
          <a:prstGeom prst="rect">
            <a:avLst/>
          </a:prstGeom>
          <a:noFill/>
        </p:spPr>
        <p:txBody>
          <a:bodyPr wrap="square" rtlCol="0">
            <a:spAutoFit/>
          </a:bodyPr>
          <a:lstStyle/>
          <a:p>
            <a:pPr algn="ctr"/>
            <a:r>
              <a:rPr lang="en-US" sz="6000" b="1" dirty="0"/>
              <a:t>Body - Substance</a:t>
            </a:r>
          </a:p>
        </p:txBody>
      </p:sp>
      <p:sp>
        <p:nvSpPr>
          <p:cNvPr id="12" name="Rectangle: Rounded Corners 11">
            <a:extLst>
              <a:ext uri="{FF2B5EF4-FFF2-40B4-BE49-F238E27FC236}">
                <a16:creationId xmlns:a16="http://schemas.microsoft.com/office/drawing/2014/main" id="{FE9A9BE9-CAAB-29CE-D213-72FC6B346862}"/>
              </a:ext>
            </a:extLst>
          </p:cNvPr>
          <p:cNvSpPr/>
          <p:nvPr/>
        </p:nvSpPr>
        <p:spPr>
          <a:xfrm>
            <a:off x="713015" y="4973048"/>
            <a:ext cx="10972800" cy="112122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A486D6B-5215-BC0A-9794-4CCEE2DCD528}"/>
              </a:ext>
            </a:extLst>
          </p:cNvPr>
          <p:cNvSpPr txBox="1"/>
          <p:nvPr/>
        </p:nvSpPr>
        <p:spPr>
          <a:xfrm>
            <a:off x="2500994" y="5177197"/>
            <a:ext cx="7712528" cy="769441"/>
          </a:xfrm>
          <a:prstGeom prst="rect">
            <a:avLst/>
          </a:prstGeom>
          <a:noFill/>
        </p:spPr>
        <p:txBody>
          <a:bodyPr wrap="square" rtlCol="0">
            <a:spAutoFit/>
          </a:bodyPr>
          <a:lstStyle/>
          <a:p>
            <a:pPr algn="ctr"/>
            <a:r>
              <a:rPr lang="en-US" sz="4400" b="1" dirty="0"/>
              <a:t>Conclusion - Challenge</a:t>
            </a:r>
          </a:p>
        </p:txBody>
      </p:sp>
      <p:sp>
        <p:nvSpPr>
          <p:cNvPr id="14" name="Rectangle: Rounded Corners 13">
            <a:extLst>
              <a:ext uri="{FF2B5EF4-FFF2-40B4-BE49-F238E27FC236}">
                <a16:creationId xmlns:a16="http://schemas.microsoft.com/office/drawing/2014/main" id="{A5430278-09D4-B542-2EC9-50D40C662033}"/>
              </a:ext>
            </a:extLst>
          </p:cNvPr>
          <p:cNvSpPr/>
          <p:nvPr/>
        </p:nvSpPr>
        <p:spPr>
          <a:xfrm>
            <a:off x="719587" y="2733216"/>
            <a:ext cx="10966228" cy="209943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4C52060-2DF5-7628-A91D-6C1B882F519A}"/>
              </a:ext>
            </a:extLst>
          </p:cNvPr>
          <p:cNvSpPr txBox="1"/>
          <p:nvPr/>
        </p:nvSpPr>
        <p:spPr>
          <a:xfrm>
            <a:off x="4299857" y="3953028"/>
            <a:ext cx="4942114" cy="646331"/>
          </a:xfrm>
          <a:prstGeom prst="rect">
            <a:avLst/>
          </a:prstGeom>
          <a:noFill/>
        </p:spPr>
        <p:txBody>
          <a:bodyPr wrap="square" rtlCol="0">
            <a:spAutoFit/>
          </a:bodyPr>
          <a:lstStyle/>
          <a:p>
            <a:r>
              <a:rPr lang="en-US" sz="3600" b="1" dirty="0"/>
              <a:t>Generally 3 or 4 Points</a:t>
            </a:r>
          </a:p>
        </p:txBody>
      </p:sp>
    </p:spTree>
    <p:extLst>
      <p:ext uri="{BB962C8B-B14F-4D97-AF65-F5344CB8AC3E}">
        <p14:creationId xmlns:p14="http://schemas.microsoft.com/office/powerpoint/2010/main" val="172083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AA7F7-5F73-94C7-F94F-783606049C78}"/>
              </a:ext>
            </a:extLst>
          </p:cNvPr>
          <p:cNvSpPr txBox="1"/>
          <p:nvPr/>
        </p:nvSpPr>
        <p:spPr>
          <a:xfrm>
            <a:off x="396650" y="2147892"/>
            <a:ext cx="9923007" cy="1754326"/>
          </a:xfrm>
          <a:prstGeom prst="rect">
            <a:avLst/>
          </a:prstGeom>
          <a:noFill/>
        </p:spPr>
        <p:txBody>
          <a:bodyPr wrap="square" rtlCol="0">
            <a:spAutoFit/>
          </a:bodyPr>
          <a:lstStyle/>
          <a:p>
            <a:pPr marL="342900" indent="-342900">
              <a:buFont typeface="Arial" panose="020B0604020202020204" pitchFamily="34" charset="0"/>
              <a:buChar char="•"/>
            </a:pPr>
            <a:r>
              <a:rPr lang="en-US" sz="3600" b="1"/>
              <a:t>Speak their </a:t>
            </a:r>
            <a:r>
              <a:rPr lang="en-US" sz="3600" b="1" dirty="0"/>
              <a:t>language</a:t>
            </a:r>
          </a:p>
          <a:p>
            <a:pPr marL="342900" indent="-342900">
              <a:buFont typeface="Arial" panose="020B0604020202020204" pitchFamily="34" charset="0"/>
              <a:buChar char="•"/>
            </a:pPr>
            <a:r>
              <a:rPr lang="en-US" sz="3600" b="1" dirty="0"/>
              <a:t>Keep within their knowledge level (plus a little)</a:t>
            </a:r>
          </a:p>
          <a:p>
            <a:pPr marL="342900" indent="-342900">
              <a:buFont typeface="Arial" panose="020B0604020202020204" pitchFamily="34" charset="0"/>
              <a:buChar char="•"/>
            </a:pPr>
            <a:r>
              <a:rPr lang="en-US" sz="3600" b="1" dirty="0"/>
              <a:t>Care using Acronyms</a:t>
            </a:r>
          </a:p>
        </p:txBody>
      </p:sp>
      <p:sp>
        <p:nvSpPr>
          <p:cNvPr id="3" name="TextBox 2">
            <a:extLst>
              <a:ext uri="{FF2B5EF4-FFF2-40B4-BE49-F238E27FC236}">
                <a16:creationId xmlns:a16="http://schemas.microsoft.com/office/drawing/2014/main" id="{88C413BB-AF4A-879B-1B18-AFCD75399432}"/>
              </a:ext>
            </a:extLst>
          </p:cNvPr>
          <p:cNvSpPr txBox="1"/>
          <p:nvPr/>
        </p:nvSpPr>
        <p:spPr>
          <a:xfrm>
            <a:off x="2286001" y="464819"/>
            <a:ext cx="7443788" cy="1107996"/>
          </a:xfrm>
          <a:prstGeom prst="rect">
            <a:avLst/>
          </a:prstGeom>
          <a:noFill/>
        </p:spPr>
        <p:txBody>
          <a:bodyPr wrap="square" rtlCol="0">
            <a:spAutoFit/>
          </a:bodyPr>
          <a:lstStyle/>
          <a:p>
            <a:pPr algn="ctr"/>
            <a:r>
              <a:rPr lang="en-US" sz="4800" b="1" dirty="0"/>
              <a:t>Know Your Audience</a:t>
            </a:r>
          </a:p>
          <a:p>
            <a:pPr algn="ctr"/>
            <a:endParaRPr lang="en-US" b="1" dirty="0"/>
          </a:p>
        </p:txBody>
      </p:sp>
      <p:pic>
        <p:nvPicPr>
          <p:cNvPr id="1026" name="Picture 2" descr="talking to a crowd clipart 10 free Cliparts | Download images on ...">
            <a:extLst>
              <a:ext uri="{FF2B5EF4-FFF2-40B4-BE49-F238E27FC236}">
                <a16:creationId xmlns:a16="http://schemas.microsoft.com/office/drawing/2014/main" id="{23D6568A-C7EF-31E1-CDF1-23A0E540A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9317" y="3712029"/>
            <a:ext cx="4236078"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167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444BB-EBE9-17D6-7269-CFDD64B2B0B1}"/>
              </a:ext>
            </a:extLst>
          </p:cNvPr>
          <p:cNvSpPr txBox="1"/>
          <p:nvPr/>
        </p:nvSpPr>
        <p:spPr>
          <a:xfrm>
            <a:off x="2944584" y="478972"/>
            <a:ext cx="6466115" cy="830997"/>
          </a:xfrm>
          <a:prstGeom prst="rect">
            <a:avLst/>
          </a:prstGeom>
          <a:noFill/>
        </p:spPr>
        <p:txBody>
          <a:bodyPr wrap="square" rtlCol="0">
            <a:spAutoFit/>
          </a:bodyPr>
          <a:lstStyle/>
          <a:p>
            <a:r>
              <a:rPr lang="en-US" sz="4800" b="1" dirty="0"/>
              <a:t>Substance Over Style</a:t>
            </a:r>
          </a:p>
        </p:txBody>
      </p:sp>
      <p:pic>
        <p:nvPicPr>
          <p:cNvPr id="4" name="Picture 3">
            <a:extLst>
              <a:ext uri="{FF2B5EF4-FFF2-40B4-BE49-F238E27FC236}">
                <a16:creationId xmlns:a16="http://schemas.microsoft.com/office/drawing/2014/main" id="{1D464D88-1B0D-3AE2-F2E2-49108BFC44A0}"/>
              </a:ext>
            </a:extLst>
          </p:cNvPr>
          <p:cNvPicPr>
            <a:picLocks noChangeAspect="1"/>
          </p:cNvPicPr>
          <p:nvPr/>
        </p:nvPicPr>
        <p:blipFill>
          <a:blip r:embed="rId3"/>
          <a:stretch>
            <a:fillRect/>
          </a:stretch>
        </p:blipFill>
        <p:spPr>
          <a:xfrm>
            <a:off x="3168282" y="1732074"/>
            <a:ext cx="6018721" cy="4559869"/>
          </a:xfrm>
          <a:prstGeom prst="rect">
            <a:avLst/>
          </a:prstGeom>
        </p:spPr>
      </p:pic>
    </p:spTree>
    <p:extLst>
      <p:ext uri="{BB962C8B-B14F-4D97-AF65-F5344CB8AC3E}">
        <p14:creationId xmlns:p14="http://schemas.microsoft.com/office/powerpoint/2010/main" val="9376639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B1EBC-0D45-137A-9A19-95B7DB59B078}"/>
              </a:ext>
            </a:extLst>
          </p:cNvPr>
          <p:cNvSpPr txBox="1"/>
          <p:nvPr/>
        </p:nvSpPr>
        <p:spPr>
          <a:xfrm>
            <a:off x="2795587" y="277724"/>
            <a:ext cx="6600825" cy="830997"/>
          </a:xfrm>
          <a:prstGeom prst="rect">
            <a:avLst/>
          </a:prstGeom>
          <a:noFill/>
        </p:spPr>
        <p:txBody>
          <a:bodyPr wrap="square" rtlCol="0">
            <a:spAutoFit/>
          </a:bodyPr>
          <a:lstStyle/>
          <a:p>
            <a:pPr algn="ctr"/>
            <a:r>
              <a:rPr lang="en-US" sz="4800" b="1" dirty="0"/>
              <a:t>Be Prepared!</a:t>
            </a:r>
          </a:p>
        </p:txBody>
      </p:sp>
      <p:sp>
        <p:nvSpPr>
          <p:cNvPr id="3" name="TextBox 2">
            <a:extLst>
              <a:ext uri="{FF2B5EF4-FFF2-40B4-BE49-F238E27FC236}">
                <a16:creationId xmlns:a16="http://schemas.microsoft.com/office/drawing/2014/main" id="{652D12AF-4AA7-6341-705E-EC1997240EBB}"/>
              </a:ext>
            </a:extLst>
          </p:cNvPr>
          <p:cNvSpPr txBox="1"/>
          <p:nvPr/>
        </p:nvSpPr>
        <p:spPr>
          <a:xfrm>
            <a:off x="308202" y="2274838"/>
            <a:ext cx="8052027" cy="4524315"/>
          </a:xfrm>
          <a:prstGeom prst="rect">
            <a:avLst/>
          </a:prstGeom>
          <a:noFill/>
        </p:spPr>
        <p:txBody>
          <a:bodyPr wrap="square" rtlCol="0">
            <a:spAutoFit/>
          </a:bodyPr>
          <a:lstStyle/>
          <a:p>
            <a:pPr marL="285750" indent="-285750">
              <a:buFont typeface="Arial" panose="020B0604020202020204" pitchFamily="34" charset="0"/>
              <a:buChar char="•"/>
            </a:pPr>
            <a:r>
              <a:rPr lang="en-US" sz="3600" b="1" dirty="0"/>
              <a:t>Equipment Failures</a:t>
            </a:r>
          </a:p>
          <a:p>
            <a:pPr marL="285750" indent="-285750">
              <a:buFont typeface="Arial" panose="020B0604020202020204" pitchFamily="34" charset="0"/>
              <a:buChar char="•"/>
            </a:pPr>
            <a:r>
              <a:rPr lang="en-US" sz="3600" b="1" dirty="0"/>
              <a:t>Hostile Audience Members</a:t>
            </a:r>
          </a:p>
          <a:p>
            <a:pPr marL="285750" indent="-285750">
              <a:buFont typeface="Arial" panose="020B0604020202020204" pitchFamily="34" charset="0"/>
              <a:buChar char="•"/>
            </a:pPr>
            <a:r>
              <a:rPr lang="en-US" sz="3600" b="1" dirty="0"/>
              <a:t>Unexpected Emergencies</a:t>
            </a:r>
          </a:p>
          <a:p>
            <a:pPr marL="285750" indent="-285750">
              <a:buFont typeface="Arial" panose="020B0604020202020204" pitchFamily="34" charset="0"/>
              <a:buChar char="•"/>
            </a:pPr>
            <a:r>
              <a:rPr lang="en-US" sz="3600" b="1" dirty="0"/>
              <a:t>Your own personal needs</a:t>
            </a:r>
          </a:p>
          <a:p>
            <a:pPr marL="285750" indent="-285750">
              <a:buFont typeface="Arial" panose="020B0604020202020204" pitchFamily="34" charset="0"/>
              <a:buChar char="•"/>
            </a:pPr>
            <a:r>
              <a:rPr lang="en-US" sz="3600" b="1" dirty="0"/>
              <a:t>Take a moment before you start to get your head in the game</a:t>
            </a:r>
          </a:p>
          <a:p>
            <a:pPr marL="285750" indent="-285750">
              <a:buFont typeface="Arial" panose="020B0604020202020204" pitchFamily="34" charset="0"/>
              <a:buChar char="•"/>
            </a:pPr>
            <a:r>
              <a:rPr lang="en-US" sz="3600" b="1" dirty="0"/>
              <a:t>Fear</a:t>
            </a:r>
          </a:p>
          <a:p>
            <a:pPr marL="285750" indent="-285750">
              <a:buFont typeface="Arial" panose="020B0604020202020204" pitchFamily="34" charset="0"/>
              <a:buChar char="•"/>
            </a:pPr>
            <a:endParaRPr lang="en-US" sz="3600" b="1" dirty="0"/>
          </a:p>
        </p:txBody>
      </p:sp>
      <p:pic>
        <p:nvPicPr>
          <p:cNvPr id="6" name="Picture 5">
            <a:extLst>
              <a:ext uri="{FF2B5EF4-FFF2-40B4-BE49-F238E27FC236}">
                <a16:creationId xmlns:a16="http://schemas.microsoft.com/office/drawing/2014/main" id="{332E58C5-5D75-841D-CA4A-25EF1A8DFF16}"/>
              </a:ext>
            </a:extLst>
          </p:cNvPr>
          <p:cNvPicPr>
            <a:picLocks noChangeAspect="1"/>
          </p:cNvPicPr>
          <p:nvPr/>
        </p:nvPicPr>
        <p:blipFill>
          <a:blip r:embed="rId3"/>
          <a:stretch>
            <a:fillRect/>
          </a:stretch>
        </p:blipFill>
        <p:spPr>
          <a:xfrm>
            <a:off x="8360229" y="2190816"/>
            <a:ext cx="3042914" cy="3030366"/>
          </a:xfrm>
          <a:prstGeom prst="rect">
            <a:avLst/>
          </a:prstGeom>
        </p:spPr>
      </p:pic>
    </p:spTree>
    <p:extLst>
      <p:ext uri="{BB962C8B-B14F-4D97-AF65-F5344CB8AC3E}">
        <p14:creationId xmlns:p14="http://schemas.microsoft.com/office/powerpoint/2010/main" val="2501914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B8D81-B0A0-B554-0401-E7C22D92D54D}"/>
              </a:ext>
            </a:extLst>
          </p:cNvPr>
          <p:cNvPicPr>
            <a:picLocks noChangeAspect="1"/>
          </p:cNvPicPr>
          <p:nvPr/>
        </p:nvPicPr>
        <p:blipFill>
          <a:blip r:embed="rId3"/>
          <a:stretch>
            <a:fillRect/>
          </a:stretch>
        </p:blipFill>
        <p:spPr>
          <a:xfrm>
            <a:off x="8338456" y="3803179"/>
            <a:ext cx="3205843" cy="1966250"/>
          </a:xfrm>
          <a:prstGeom prst="rect">
            <a:avLst/>
          </a:prstGeom>
        </p:spPr>
      </p:pic>
      <p:sp>
        <p:nvSpPr>
          <p:cNvPr id="2" name="TextBox 1">
            <a:extLst>
              <a:ext uri="{FF2B5EF4-FFF2-40B4-BE49-F238E27FC236}">
                <a16:creationId xmlns:a16="http://schemas.microsoft.com/office/drawing/2014/main" id="{521B1EBC-0D45-137A-9A19-95B7DB59B078}"/>
              </a:ext>
            </a:extLst>
          </p:cNvPr>
          <p:cNvSpPr txBox="1"/>
          <p:nvPr/>
        </p:nvSpPr>
        <p:spPr>
          <a:xfrm>
            <a:off x="2795587" y="493939"/>
            <a:ext cx="6600825" cy="830997"/>
          </a:xfrm>
          <a:prstGeom prst="rect">
            <a:avLst/>
          </a:prstGeom>
          <a:noFill/>
        </p:spPr>
        <p:txBody>
          <a:bodyPr wrap="square" rtlCol="0">
            <a:spAutoFit/>
          </a:bodyPr>
          <a:lstStyle/>
          <a:p>
            <a:pPr algn="ctr"/>
            <a:r>
              <a:rPr lang="en-US" sz="4800" b="1" dirty="0"/>
              <a:t>Prerequisites</a:t>
            </a:r>
          </a:p>
        </p:txBody>
      </p:sp>
      <p:sp>
        <p:nvSpPr>
          <p:cNvPr id="3" name="TextBox 2">
            <a:extLst>
              <a:ext uri="{FF2B5EF4-FFF2-40B4-BE49-F238E27FC236}">
                <a16:creationId xmlns:a16="http://schemas.microsoft.com/office/drawing/2014/main" id="{652D12AF-4AA7-6341-705E-EC1997240EBB}"/>
              </a:ext>
            </a:extLst>
          </p:cNvPr>
          <p:cNvSpPr txBox="1"/>
          <p:nvPr/>
        </p:nvSpPr>
        <p:spPr>
          <a:xfrm>
            <a:off x="1311728" y="1609046"/>
            <a:ext cx="10529888" cy="2308324"/>
          </a:xfrm>
          <a:prstGeom prst="rect">
            <a:avLst/>
          </a:prstGeom>
          <a:noFill/>
        </p:spPr>
        <p:txBody>
          <a:bodyPr wrap="square" rtlCol="0">
            <a:spAutoFit/>
          </a:bodyPr>
          <a:lstStyle/>
          <a:p>
            <a:pPr marL="285750" indent="-285750">
              <a:buFont typeface="Arial" panose="020B0604020202020204" pitchFamily="34" charset="0"/>
              <a:buChar char="•"/>
            </a:pPr>
            <a:r>
              <a:rPr lang="en-US" sz="3600" b="1" dirty="0"/>
              <a:t>Know the subject</a:t>
            </a:r>
          </a:p>
          <a:p>
            <a:pPr marL="285750" indent="-285750">
              <a:buFont typeface="Arial" panose="020B0604020202020204" pitchFamily="34" charset="0"/>
              <a:buChar char="•"/>
            </a:pPr>
            <a:r>
              <a:rPr lang="en-US" sz="3600" b="1" dirty="0"/>
              <a:t>What do you want to accomplish?</a:t>
            </a:r>
          </a:p>
          <a:p>
            <a:pPr marL="285750" indent="-285750">
              <a:buFont typeface="Arial" panose="020B0604020202020204" pitchFamily="34" charset="0"/>
              <a:buChar char="•"/>
            </a:pPr>
            <a:r>
              <a:rPr lang="en-US" sz="3600" b="1" dirty="0"/>
              <a:t>What is the time slot?  Make your time count</a:t>
            </a:r>
          </a:p>
          <a:p>
            <a:pPr marL="285750" indent="-285750">
              <a:buFont typeface="Arial" panose="020B0604020202020204" pitchFamily="34" charset="0"/>
              <a:buChar char="•"/>
            </a:pPr>
            <a:r>
              <a:rPr lang="en-US" sz="3600" b="1" dirty="0"/>
              <a:t>Be a Leader!</a:t>
            </a:r>
          </a:p>
        </p:txBody>
      </p:sp>
    </p:spTree>
    <p:extLst>
      <p:ext uri="{BB962C8B-B14F-4D97-AF65-F5344CB8AC3E}">
        <p14:creationId xmlns:p14="http://schemas.microsoft.com/office/powerpoint/2010/main" val="24363135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4814887" y="857250"/>
            <a:ext cx="2562225" cy="830997"/>
          </a:xfrm>
          <a:prstGeom prst="rect">
            <a:avLst/>
          </a:prstGeom>
          <a:noFill/>
        </p:spPr>
        <p:txBody>
          <a:bodyPr wrap="square" rtlCol="0">
            <a:spAutoFit/>
          </a:bodyPr>
          <a:lstStyle/>
          <a:p>
            <a:pPr algn="ctr"/>
            <a:r>
              <a:rPr lang="en-US" sz="4800" b="1" dirty="0"/>
              <a:t>Content</a:t>
            </a:r>
          </a:p>
        </p:txBody>
      </p:sp>
      <p:sp>
        <p:nvSpPr>
          <p:cNvPr id="4" name="TextBox 3">
            <a:extLst>
              <a:ext uri="{FF2B5EF4-FFF2-40B4-BE49-F238E27FC236}">
                <a16:creationId xmlns:a16="http://schemas.microsoft.com/office/drawing/2014/main" id="{CB5A455D-4BE4-2284-985F-00B74F1BAA80}"/>
              </a:ext>
            </a:extLst>
          </p:cNvPr>
          <p:cNvSpPr txBox="1"/>
          <p:nvPr/>
        </p:nvSpPr>
        <p:spPr>
          <a:xfrm>
            <a:off x="664029" y="2457449"/>
            <a:ext cx="10972800" cy="2031325"/>
          </a:xfrm>
          <a:prstGeom prst="rect">
            <a:avLst/>
          </a:prstGeom>
          <a:noFill/>
        </p:spPr>
        <p:txBody>
          <a:bodyPr wrap="square" rtlCol="0">
            <a:spAutoFit/>
          </a:bodyPr>
          <a:lstStyle/>
          <a:p>
            <a:pPr marL="285750" indent="-285750">
              <a:buFont typeface="Arial" panose="020B0604020202020204" pitchFamily="34" charset="0"/>
              <a:buChar char="•"/>
            </a:pPr>
            <a:r>
              <a:rPr lang="en-US" sz="3600" b="1" dirty="0"/>
              <a:t>Draw from personal experience</a:t>
            </a:r>
          </a:p>
          <a:p>
            <a:pPr marL="285750" indent="-285750">
              <a:buFont typeface="Arial" panose="020B0604020202020204" pitchFamily="34" charset="0"/>
              <a:buChar char="•"/>
            </a:pPr>
            <a:r>
              <a:rPr lang="en-US" sz="3600" b="1" dirty="0"/>
              <a:t>For LCI content, draw information from the LCI website</a:t>
            </a:r>
          </a:p>
          <a:p>
            <a:pPr marL="285750" indent="-285750">
              <a:buFont typeface="Arial" panose="020B0604020202020204" pitchFamily="34" charset="0"/>
              <a:buChar char="•"/>
            </a:pPr>
            <a:r>
              <a:rPr lang="en-US" sz="3600" b="1" dirty="0"/>
              <a:t>Bring in an expert</a:t>
            </a:r>
          </a:p>
          <a:p>
            <a:endParaRPr lang="en-US" dirty="0"/>
          </a:p>
        </p:txBody>
      </p:sp>
      <p:sp>
        <p:nvSpPr>
          <p:cNvPr id="2" name="TextBox 1">
            <a:extLst>
              <a:ext uri="{FF2B5EF4-FFF2-40B4-BE49-F238E27FC236}">
                <a16:creationId xmlns:a16="http://schemas.microsoft.com/office/drawing/2014/main" id="{67710CE6-9692-EEE6-A627-373BE3779B5D}"/>
              </a:ext>
            </a:extLst>
          </p:cNvPr>
          <p:cNvSpPr txBox="1"/>
          <p:nvPr/>
        </p:nvSpPr>
        <p:spPr>
          <a:xfrm>
            <a:off x="566057" y="4789714"/>
            <a:ext cx="11070772" cy="646331"/>
          </a:xfrm>
          <a:prstGeom prst="rect">
            <a:avLst/>
          </a:prstGeom>
          <a:noFill/>
        </p:spPr>
        <p:txBody>
          <a:bodyPr wrap="square" rtlCol="0">
            <a:spAutoFit/>
          </a:bodyPr>
          <a:lstStyle/>
          <a:p>
            <a:r>
              <a:rPr lang="en-US" dirty="0"/>
              <a:t>Your content and time slot must be doable!</a:t>
            </a:r>
          </a:p>
          <a:p>
            <a:r>
              <a:rPr lang="en-US" dirty="0"/>
              <a:t>Prepare, prepare, prepare!  Then prepare again.</a:t>
            </a:r>
          </a:p>
        </p:txBody>
      </p:sp>
      <p:pic>
        <p:nvPicPr>
          <p:cNvPr id="5" name="Picture 4">
            <a:extLst>
              <a:ext uri="{FF2B5EF4-FFF2-40B4-BE49-F238E27FC236}">
                <a16:creationId xmlns:a16="http://schemas.microsoft.com/office/drawing/2014/main" id="{D0C75B50-FD82-BA5A-AB30-49D557C0F843}"/>
              </a:ext>
            </a:extLst>
          </p:cNvPr>
          <p:cNvPicPr>
            <a:picLocks noChangeAspect="1"/>
          </p:cNvPicPr>
          <p:nvPr/>
        </p:nvPicPr>
        <p:blipFill>
          <a:blip r:embed="rId3"/>
          <a:stretch>
            <a:fillRect/>
          </a:stretch>
        </p:blipFill>
        <p:spPr>
          <a:xfrm>
            <a:off x="10699210" y="5257976"/>
            <a:ext cx="737680" cy="755970"/>
          </a:xfrm>
          <a:prstGeom prst="rect">
            <a:avLst/>
          </a:prstGeom>
        </p:spPr>
      </p:pic>
    </p:spTree>
    <p:extLst>
      <p:ext uri="{BB962C8B-B14F-4D97-AF65-F5344CB8AC3E}">
        <p14:creationId xmlns:p14="http://schemas.microsoft.com/office/powerpoint/2010/main" val="1554647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4814886" y="441751"/>
            <a:ext cx="2562225" cy="830997"/>
          </a:xfrm>
          <a:prstGeom prst="rect">
            <a:avLst/>
          </a:prstGeom>
          <a:noFill/>
        </p:spPr>
        <p:txBody>
          <a:bodyPr wrap="square" rtlCol="0">
            <a:spAutoFit/>
          </a:bodyPr>
          <a:lstStyle/>
          <a:p>
            <a:pPr algn="ctr"/>
            <a:r>
              <a:rPr lang="en-US" sz="4800" b="1" dirty="0"/>
              <a:t>Venue</a:t>
            </a:r>
          </a:p>
        </p:txBody>
      </p:sp>
      <p:sp>
        <p:nvSpPr>
          <p:cNvPr id="4" name="TextBox 3">
            <a:extLst>
              <a:ext uri="{FF2B5EF4-FFF2-40B4-BE49-F238E27FC236}">
                <a16:creationId xmlns:a16="http://schemas.microsoft.com/office/drawing/2014/main" id="{CB5A455D-4BE4-2284-985F-00B74F1BAA80}"/>
              </a:ext>
            </a:extLst>
          </p:cNvPr>
          <p:cNvSpPr txBox="1"/>
          <p:nvPr/>
        </p:nvSpPr>
        <p:spPr>
          <a:xfrm>
            <a:off x="1890711" y="1410533"/>
            <a:ext cx="10972800" cy="3416320"/>
          </a:xfrm>
          <a:prstGeom prst="rect">
            <a:avLst/>
          </a:prstGeom>
          <a:noFill/>
        </p:spPr>
        <p:txBody>
          <a:bodyPr wrap="square" rtlCol="0">
            <a:spAutoFit/>
          </a:bodyPr>
          <a:lstStyle/>
          <a:p>
            <a:pPr marL="285750" indent="-285750">
              <a:buFont typeface="Arial" panose="020B0604020202020204" pitchFamily="34" charset="0"/>
              <a:buChar char="•"/>
            </a:pPr>
            <a:r>
              <a:rPr lang="en-US" sz="3600" b="1" dirty="0"/>
              <a:t>Know how to get there.</a:t>
            </a:r>
          </a:p>
          <a:p>
            <a:pPr marL="285750" indent="-285750">
              <a:buFont typeface="Arial" panose="020B0604020202020204" pitchFamily="34" charset="0"/>
              <a:buChar char="•"/>
            </a:pPr>
            <a:r>
              <a:rPr lang="en-US" sz="3600" b="1" dirty="0"/>
              <a:t>Room layout – Roaming?</a:t>
            </a:r>
          </a:p>
          <a:p>
            <a:pPr marL="285750" indent="-285750">
              <a:buFont typeface="Arial" panose="020B0604020202020204" pitchFamily="34" charset="0"/>
              <a:buChar char="•"/>
            </a:pPr>
            <a:r>
              <a:rPr lang="en-US" sz="3600" b="1" dirty="0"/>
              <a:t>How many people are you speaking to?</a:t>
            </a:r>
          </a:p>
          <a:p>
            <a:pPr marL="285750" indent="-285750">
              <a:buFont typeface="Arial" panose="020B0604020202020204" pitchFamily="34" charset="0"/>
              <a:buChar char="•"/>
            </a:pPr>
            <a:r>
              <a:rPr lang="en-US" sz="3600" b="1" dirty="0"/>
              <a:t>Know your surroundings before your talk</a:t>
            </a:r>
          </a:p>
          <a:p>
            <a:pPr marL="742950" lvl="1" indent="-285750">
              <a:buFont typeface="Arial" panose="020B0604020202020204" pitchFamily="34" charset="0"/>
              <a:buChar char="•"/>
            </a:pPr>
            <a:r>
              <a:rPr lang="en-US" sz="3600" b="1" dirty="0"/>
              <a:t>Lighting?</a:t>
            </a:r>
          </a:p>
          <a:p>
            <a:pPr marL="742950" lvl="1" indent="-285750">
              <a:buFont typeface="Arial" panose="020B0604020202020204" pitchFamily="34" charset="0"/>
              <a:buChar char="•"/>
            </a:pPr>
            <a:r>
              <a:rPr lang="en-US" sz="3600" b="1" dirty="0"/>
              <a:t>Background Noise?</a:t>
            </a:r>
            <a:endParaRPr lang="en-US" dirty="0"/>
          </a:p>
        </p:txBody>
      </p:sp>
    </p:spTree>
    <p:extLst>
      <p:ext uri="{BB962C8B-B14F-4D97-AF65-F5344CB8AC3E}">
        <p14:creationId xmlns:p14="http://schemas.microsoft.com/office/powerpoint/2010/main" val="4040193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3069771" y="334736"/>
            <a:ext cx="6052456" cy="830997"/>
          </a:xfrm>
          <a:prstGeom prst="rect">
            <a:avLst/>
          </a:prstGeom>
          <a:noFill/>
        </p:spPr>
        <p:txBody>
          <a:bodyPr wrap="square" rtlCol="0">
            <a:spAutoFit/>
          </a:bodyPr>
          <a:lstStyle/>
          <a:p>
            <a:pPr algn="ctr"/>
            <a:r>
              <a:rPr lang="en-US" sz="4800" b="1" dirty="0"/>
              <a:t>Getting Started</a:t>
            </a:r>
          </a:p>
        </p:txBody>
      </p:sp>
      <p:sp>
        <p:nvSpPr>
          <p:cNvPr id="4" name="TextBox 3">
            <a:extLst>
              <a:ext uri="{FF2B5EF4-FFF2-40B4-BE49-F238E27FC236}">
                <a16:creationId xmlns:a16="http://schemas.microsoft.com/office/drawing/2014/main" id="{CB5A455D-4BE4-2284-985F-00B74F1BAA80}"/>
              </a:ext>
            </a:extLst>
          </p:cNvPr>
          <p:cNvSpPr txBox="1"/>
          <p:nvPr/>
        </p:nvSpPr>
        <p:spPr>
          <a:xfrm>
            <a:off x="609600" y="2190767"/>
            <a:ext cx="10972800" cy="3139321"/>
          </a:xfrm>
          <a:prstGeom prst="rect">
            <a:avLst/>
          </a:prstGeom>
          <a:noFill/>
        </p:spPr>
        <p:txBody>
          <a:bodyPr wrap="square" rtlCol="0">
            <a:spAutoFit/>
          </a:bodyPr>
          <a:lstStyle/>
          <a:p>
            <a:pPr marL="285750" indent="-285750">
              <a:buFont typeface="Arial" panose="020B0604020202020204" pitchFamily="34" charset="0"/>
              <a:buChar char="•"/>
            </a:pPr>
            <a:r>
              <a:rPr lang="en-US" sz="3600" b="1" dirty="0"/>
              <a:t>Start with a 3 minutes talk</a:t>
            </a:r>
          </a:p>
          <a:p>
            <a:pPr marL="285750" indent="-285750">
              <a:buFont typeface="Arial" panose="020B0604020202020204" pitchFamily="34" charset="0"/>
              <a:buChar char="•"/>
            </a:pPr>
            <a:r>
              <a:rPr lang="en-US" sz="3600" b="1" dirty="0"/>
              <a:t>Talk about something you know well</a:t>
            </a:r>
          </a:p>
          <a:p>
            <a:pPr marL="285750" indent="-285750">
              <a:buFont typeface="Arial" panose="020B0604020202020204" pitchFamily="34" charset="0"/>
              <a:buChar char="•"/>
            </a:pPr>
            <a:r>
              <a:rPr lang="en-US" sz="3600" b="1" dirty="0"/>
              <a:t>Talk with your club or some friends or even privately</a:t>
            </a:r>
          </a:p>
          <a:p>
            <a:pPr marL="285750" indent="-285750">
              <a:buFont typeface="Arial" panose="020B0604020202020204" pitchFamily="34" charset="0"/>
              <a:buChar char="•"/>
            </a:pPr>
            <a:r>
              <a:rPr lang="en-US" sz="3600" b="1" dirty="0"/>
              <a:t>In the first 2:50 share what you know</a:t>
            </a:r>
          </a:p>
          <a:p>
            <a:pPr marL="285750" indent="-285750">
              <a:buFont typeface="Arial" panose="020B0604020202020204" pitchFamily="34" charset="0"/>
              <a:buChar char="•"/>
            </a:pPr>
            <a:r>
              <a:rPr lang="en-US" sz="3600" b="1" dirty="0"/>
              <a:t>In the last 10 seconds challenge them to an action</a:t>
            </a:r>
          </a:p>
          <a:p>
            <a:endParaRPr lang="en-US" dirty="0"/>
          </a:p>
        </p:txBody>
      </p:sp>
    </p:spTree>
    <p:extLst>
      <p:ext uri="{BB962C8B-B14F-4D97-AF65-F5344CB8AC3E}">
        <p14:creationId xmlns:p14="http://schemas.microsoft.com/office/powerpoint/2010/main" val="424562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3069771" y="334736"/>
            <a:ext cx="6052456" cy="830997"/>
          </a:xfrm>
          <a:prstGeom prst="rect">
            <a:avLst/>
          </a:prstGeom>
          <a:noFill/>
        </p:spPr>
        <p:txBody>
          <a:bodyPr wrap="square" rtlCol="0">
            <a:spAutoFit/>
          </a:bodyPr>
          <a:lstStyle/>
          <a:p>
            <a:pPr algn="ctr"/>
            <a:r>
              <a:rPr lang="en-US" sz="4800" b="1" dirty="0"/>
              <a:t>Polish Your Craft</a:t>
            </a:r>
          </a:p>
        </p:txBody>
      </p:sp>
      <p:sp>
        <p:nvSpPr>
          <p:cNvPr id="4" name="TextBox 3">
            <a:extLst>
              <a:ext uri="{FF2B5EF4-FFF2-40B4-BE49-F238E27FC236}">
                <a16:creationId xmlns:a16="http://schemas.microsoft.com/office/drawing/2014/main" id="{CB5A455D-4BE4-2284-985F-00B74F1BAA80}"/>
              </a:ext>
            </a:extLst>
          </p:cNvPr>
          <p:cNvSpPr txBox="1"/>
          <p:nvPr/>
        </p:nvSpPr>
        <p:spPr>
          <a:xfrm>
            <a:off x="541781" y="1167952"/>
            <a:ext cx="8061302" cy="4801314"/>
          </a:xfrm>
          <a:prstGeom prst="rect">
            <a:avLst/>
          </a:prstGeom>
          <a:noFill/>
        </p:spPr>
        <p:txBody>
          <a:bodyPr wrap="square" rtlCol="0">
            <a:spAutoFit/>
          </a:bodyPr>
          <a:lstStyle/>
          <a:p>
            <a:pPr marL="285750" indent="-285750">
              <a:buFont typeface="Arial" panose="020B0604020202020204" pitchFamily="34" charset="0"/>
              <a:buChar char="•"/>
            </a:pPr>
            <a:endParaRPr lang="en-US" sz="3600" b="1" dirty="0"/>
          </a:p>
          <a:p>
            <a:pPr marL="285750" indent="-285750">
              <a:buFont typeface="Arial" panose="020B0604020202020204" pitchFamily="34" charset="0"/>
              <a:buChar char="•"/>
            </a:pPr>
            <a:r>
              <a:rPr lang="en-US" sz="3600" b="1" dirty="0"/>
              <a:t>Include people's names</a:t>
            </a:r>
          </a:p>
          <a:p>
            <a:pPr marL="285750" indent="-285750">
              <a:buFont typeface="Arial" panose="020B0604020202020204" pitchFamily="34" charset="0"/>
              <a:buChar char="•"/>
            </a:pPr>
            <a:r>
              <a:rPr lang="en-US" sz="3600" b="1" dirty="0"/>
              <a:t>Draw parallels from your audience</a:t>
            </a:r>
          </a:p>
          <a:p>
            <a:pPr marL="285750" indent="-285750">
              <a:buFont typeface="Arial" panose="020B0604020202020204" pitchFamily="34" charset="0"/>
              <a:buChar char="•"/>
            </a:pPr>
            <a:r>
              <a:rPr lang="en-US" sz="3600" b="1" dirty="0"/>
              <a:t>Have a handout for clarity and points</a:t>
            </a:r>
          </a:p>
          <a:p>
            <a:pPr marL="285750" indent="-285750">
              <a:buFont typeface="Arial" panose="020B0604020202020204" pitchFamily="34" charset="0"/>
              <a:buChar char="•"/>
            </a:pPr>
            <a:r>
              <a:rPr lang="en-US" sz="3600" b="1" dirty="0"/>
              <a:t>Eye contact with the audience</a:t>
            </a:r>
          </a:p>
          <a:p>
            <a:pPr marL="285750" indent="-285750">
              <a:buFont typeface="Arial" panose="020B0604020202020204" pitchFamily="34" charset="0"/>
              <a:buChar char="•"/>
            </a:pPr>
            <a:r>
              <a:rPr lang="en-US" sz="3600" b="1" dirty="0"/>
              <a:t>Props</a:t>
            </a:r>
          </a:p>
          <a:p>
            <a:pPr marL="285750" indent="-285750">
              <a:buFont typeface="Arial" panose="020B0604020202020204" pitchFamily="34" charset="0"/>
              <a:buChar char="•"/>
            </a:pPr>
            <a:r>
              <a:rPr lang="en-US" sz="3600" b="1" dirty="0"/>
              <a:t>Microphones are ALWAYS on.</a:t>
            </a:r>
          </a:p>
          <a:p>
            <a:pPr marL="285750" indent="-285750">
              <a:buFont typeface="Arial" panose="020B0604020202020204" pitchFamily="34" charset="0"/>
              <a:buChar char="•"/>
            </a:pPr>
            <a:endParaRPr lang="en-US" sz="3600" b="1" dirty="0"/>
          </a:p>
          <a:p>
            <a:endParaRPr lang="en-US" dirty="0"/>
          </a:p>
        </p:txBody>
      </p:sp>
      <p:pic>
        <p:nvPicPr>
          <p:cNvPr id="2050" name="Picture 2" descr="Download Cartoon, Cleaning, Comic Characters. Royalty-Free Vector ...">
            <a:extLst>
              <a:ext uri="{FF2B5EF4-FFF2-40B4-BE49-F238E27FC236}">
                <a16:creationId xmlns:a16="http://schemas.microsoft.com/office/drawing/2014/main" id="{6B15B884-5E18-C3C2-05E6-3F82596EC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271" y="4220449"/>
            <a:ext cx="2796768" cy="2144486"/>
          </a:xfrm>
          <a:prstGeom prst="rect">
            <a:avLst/>
          </a:prstGeom>
          <a:noFill/>
          <a:extLst>
            <a:ext uri="{909E8E84-426E-40DD-AFC4-6F175D3DCCD1}">
              <a14:hiddenFill xmlns:a14="http://schemas.microsoft.com/office/drawing/2010/main">
                <a:solidFill>
                  <a:srgbClr val="FFFFFF"/>
                </a:solidFill>
              </a14:hiddenFill>
            </a:ext>
          </a:extLst>
        </p:spPr>
      </p:pic>
      <p:sp>
        <p:nvSpPr>
          <p:cNvPr id="7" name="Thought Bubble: Cloud 6">
            <a:extLst>
              <a:ext uri="{FF2B5EF4-FFF2-40B4-BE49-F238E27FC236}">
                <a16:creationId xmlns:a16="http://schemas.microsoft.com/office/drawing/2014/main" id="{EE752730-C693-D646-7184-C8802CBC94C5}"/>
              </a:ext>
            </a:extLst>
          </p:cNvPr>
          <p:cNvSpPr/>
          <p:nvPr/>
        </p:nvSpPr>
        <p:spPr>
          <a:xfrm>
            <a:off x="9002486" y="2551577"/>
            <a:ext cx="3069771" cy="1355271"/>
          </a:xfrm>
          <a:prstGeom prst="cloud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26CCAEE8-F537-729F-BF0B-6AB42143E584}"/>
              </a:ext>
            </a:extLst>
          </p:cNvPr>
          <p:cNvSpPr txBox="1"/>
          <p:nvPr/>
        </p:nvSpPr>
        <p:spPr>
          <a:xfrm>
            <a:off x="9395232" y="2899920"/>
            <a:ext cx="2796768" cy="646331"/>
          </a:xfrm>
          <a:prstGeom prst="rect">
            <a:avLst/>
          </a:prstGeom>
          <a:noFill/>
        </p:spPr>
        <p:txBody>
          <a:bodyPr wrap="square" rtlCol="0">
            <a:spAutoFit/>
          </a:bodyPr>
          <a:lstStyle/>
          <a:p>
            <a:r>
              <a:rPr lang="en-US" dirty="0"/>
              <a:t>I’ll mop the floor with you then polish you off!</a:t>
            </a:r>
          </a:p>
        </p:txBody>
      </p:sp>
    </p:spTree>
    <p:extLst>
      <p:ext uri="{BB962C8B-B14F-4D97-AF65-F5344CB8AC3E}">
        <p14:creationId xmlns:p14="http://schemas.microsoft.com/office/powerpoint/2010/main" val="178682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4814887" y="857250"/>
            <a:ext cx="2562225" cy="830997"/>
          </a:xfrm>
          <a:prstGeom prst="rect">
            <a:avLst/>
          </a:prstGeom>
          <a:noFill/>
        </p:spPr>
        <p:txBody>
          <a:bodyPr wrap="square" rtlCol="0">
            <a:spAutoFit/>
          </a:bodyPr>
          <a:lstStyle/>
          <a:p>
            <a:pPr algn="ctr"/>
            <a:r>
              <a:rPr lang="en-US" sz="4800" b="1" dirty="0"/>
              <a:t>Practice</a:t>
            </a:r>
          </a:p>
        </p:txBody>
      </p:sp>
      <p:sp>
        <p:nvSpPr>
          <p:cNvPr id="4" name="TextBox 3">
            <a:extLst>
              <a:ext uri="{FF2B5EF4-FFF2-40B4-BE49-F238E27FC236}">
                <a16:creationId xmlns:a16="http://schemas.microsoft.com/office/drawing/2014/main" id="{CB5A455D-4BE4-2284-985F-00B74F1BAA80}"/>
              </a:ext>
            </a:extLst>
          </p:cNvPr>
          <p:cNvSpPr txBox="1"/>
          <p:nvPr/>
        </p:nvSpPr>
        <p:spPr>
          <a:xfrm>
            <a:off x="609599" y="2168995"/>
            <a:ext cx="10972800" cy="3693319"/>
          </a:xfrm>
          <a:prstGeom prst="rect">
            <a:avLst/>
          </a:prstGeom>
          <a:noFill/>
        </p:spPr>
        <p:txBody>
          <a:bodyPr wrap="square" rtlCol="0">
            <a:spAutoFit/>
          </a:bodyPr>
          <a:lstStyle/>
          <a:p>
            <a:pPr marL="285750" indent="-285750">
              <a:buFont typeface="Arial" panose="020B0604020202020204" pitchFamily="34" charset="0"/>
              <a:buChar char="•"/>
            </a:pPr>
            <a:r>
              <a:rPr lang="en-US" sz="3600" b="1" dirty="0"/>
              <a:t>Rule #1…  Practice ahead of time</a:t>
            </a:r>
          </a:p>
          <a:p>
            <a:pPr marL="285750" indent="-285750">
              <a:buFont typeface="Arial" panose="020B0604020202020204" pitchFamily="34" charset="0"/>
              <a:buChar char="•"/>
            </a:pPr>
            <a:r>
              <a:rPr lang="en-US" sz="3600" b="1" dirty="0"/>
              <a:t>Rule #2…  Repeat rule #1</a:t>
            </a:r>
          </a:p>
          <a:p>
            <a:pPr marL="285750" indent="-285750">
              <a:buFont typeface="Arial" panose="020B0604020202020204" pitchFamily="34" charset="0"/>
              <a:buChar char="•"/>
            </a:pPr>
            <a:r>
              <a:rPr lang="en-US" sz="3600" b="1" dirty="0"/>
              <a:t>Phone a friend</a:t>
            </a:r>
          </a:p>
          <a:p>
            <a:pPr marL="285750" indent="-285750">
              <a:buFont typeface="Arial" panose="020B0604020202020204" pitchFamily="34" charset="0"/>
              <a:buChar char="•"/>
            </a:pPr>
            <a:r>
              <a:rPr lang="en-US" sz="3600" b="1" dirty="0"/>
              <a:t>Polish your presentation</a:t>
            </a:r>
          </a:p>
          <a:p>
            <a:pPr marL="285750" indent="-285750">
              <a:buFont typeface="Arial" panose="020B0604020202020204" pitchFamily="34" charset="0"/>
              <a:buChar char="•"/>
            </a:pPr>
            <a:r>
              <a:rPr lang="en-US" sz="3600" b="1" dirty="0"/>
              <a:t>Incorporate audience feedback (Future)</a:t>
            </a:r>
          </a:p>
          <a:p>
            <a:pPr marL="285750" indent="-285750">
              <a:buFont typeface="Arial" panose="020B0604020202020204" pitchFamily="34" charset="0"/>
              <a:buChar char="•"/>
            </a:pPr>
            <a:endParaRPr lang="en-US" sz="3600" b="1" dirty="0"/>
          </a:p>
          <a:p>
            <a:endParaRPr lang="en-US" dirty="0"/>
          </a:p>
        </p:txBody>
      </p:sp>
    </p:spTree>
    <p:extLst>
      <p:ext uri="{BB962C8B-B14F-4D97-AF65-F5344CB8AC3E}">
        <p14:creationId xmlns:p14="http://schemas.microsoft.com/office/powerpoint/2010/main" val="2508157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F34A67-B941-F5F2-B004-62C8A315256A}"/>
              </a:ext>
            </a:extLst>
          </p:cNvPr>
          <p:cNvPicPr>
            <a:picLocks noChangeAspect="1"/>
          </p:cNvPicPr>
          <p:nvPr/>
        </p:nvPicPr>
        <p:blipFill>
          <a:blip r:embed="rId3"/>
          <a:stretch>
            <a:fillRect/>
          </a:stretch>
        </p:blipFill>
        <p:spPr>
          <a:xfrm>
            <a:off x="2786373" y="1201366"/>
            <a:ext cx="6619253" cy="4455267"/>
          </a:xfrm>
          <a:prstGeom prst="rect">
            <a:avLst/>
          </a:prstGeom>
        </p:spPr>
      </p:pic>
    </p:spTree>
    <p:extLst>
      <p:ext uri="{BB962C8B-B14F-4D97-AF65-F5344CB8AC3E}">
        <p14:creationId xmlns:p14="http://schemas.microsoft.com/office/powerpoint/2010/main" val="19739384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A455D-4BE4-2284-985F-00B74F1BAA80}"/>
              </a:ext>
            </a:extLst>
          </p:cNvPr>
          <p:cNvSpPr txBox="1"/>
          <p:nvPr/>
        </p:nvSpPr>
        <p:spPr>
          <a:xfrm>
            <a:off x="1208313" y="3429000"/>
            <a:ext cx="10428515" cy="1569660"/>
          </a:xfrm>
          <a:prstGeom prst="rect">
            <a:avLst/>
          </a:prstGeom>
          <a:noFill/>
        </p:spPr>
        <p:txBody>
          <a:bodyPr wrap="square" rtlCol="0">
            <a:spAutoFit/>
          </a:bodyPr>
          <a:lstStyle/>
          <a:p>
            <a:pPr marL="285750" indent="-285750">
              <a:buFont typeface="Arial" panose="020B0604020202020204" pitchFamily="34" charset="0"/>
              <a:buChar char="•"/>
            </a:pPr>
            <a:r>
              <a:rPr lang="en-US" sz="2400" b="1" dirty="0"/>
              <a:t>If you are already standing there then be friendly and talk with the audience.</a:t>
            </a:r>
          </a:p>
          <a:p>
            <a:pPr marL="285750" indent="-285750">
              <a:buFont typeface="Arial" panose="020B0604020202020204" pitchFamily="34" charset="0"/>
              <a:buChar char="•"/>
            </a:pPr>
            <a:r>
              <a:rPr lang="en-US" sz="2400" b="1" dirty="0"/>
              <a:t>If you are introduced generally go straight into your hook.</a:t>
            </a:r>
          </a:p>
          <a:p>
            <a:pPr marL="285750" indent="-285750">
              <a:buFont typeface="Arial" panose="020B0604020202020204" pitchFamily="34" charset="0"/>
              <a:buChar char="•"/>
            </a:pPr>
            <a:r>
              <a:rPr lang="en-US" sz="2400" b="1" dirty="0"/>
              <a:t>If you are sitting at a head table explore if appropriate.</a:t>
            </a:r>
          </a:p>
          <a:p>
            <a:pPr marL="285750" indent="-285750">
              <a:buFont typeface="Arial" panose="020B0604020202020204" pitchFamily="34" charset="0"/>
              <a:buChar char="•"/>
            </a:pPr>
            <a:r>
              <a:rPr lang="en-US" sz="2400" b="1" dirty="0"/>
              <a:t>Listen for opportunity.</a:t>
            </a:r>
          </a:p>
        </p:txBody>
      </p:sp>
      <p:sp>
        <p:nvSpPr>
          <p:cNvPr id="2" name="TextBox 1">
            <a:extLst>
              <a:ext uri="{FF2B5EF4-FFF2-40B4-BE49-F238E27FC236}">
                <a16:creationId xmlns:a16="http://schemas.microsoft.com/office/drawing/2014/main" id="{B6BA1E63-E119-EBCC-CF40-003FC2CD1FEA}"/>
              </a:ext>
            </a:extLst>
          </p:cNvPr>
          <p:cNvSpPr txBox="1"/>
          <p:nvPr/>
        </p:nvSpPr>
        <p:spPr>
          <a:xfrm>
            <a:off x="647700" y="2545235"/>
            <a:ext cx="10526486" cy="646331"/>
          </a:xfrm>
          <a:prstGeom prst="rect">
            <a:avLst/>
          </a:prstGeom>
          <a:noFill/>
        </p:spPr>
        <p:txBody>
          <a:bodyPr wrap="square" rtlCol="0">
            <a:spAutoFit/>
          </a:bodyPr>
          <a:lstStyle/>
          <a:p>
            <a:r>
              <a:rPr lang="en-US" sz="3600" b="1" dirty="0"/>
              <a:t>Things you can do pre-speaking...</a:t>
            </a:r>
          </a:p>
        </p:txBody>
      </p:sp>
      <p:pic>
        <p:nvPicPr>
          <p:cNvPr id="6" name="Picture 5">
            <a:extLst>
              <a:ext uri="{FF2B5EF4-FFF2-40B4-BE49-F238E27FC236}">
                <a16:creationId xmlns:a16="http://schemas.microsoft.com/office/drawing/2014/main" id="{30A78865-CFBC-9C35-D3F3-EA4F9F0CAF9F}"/>
              </a:ext>
            </a:extLst>
          </p:cNvPr>
          <p:cNvPicPr>
            <a:picLocks noChangeAspect="1"/>
          </p:cNvPicPr>
          <p:nvPr/>
        </p:nvPicPr>
        <p:blipFill>
          <a:blip r:embed="rId3"/>
          <a:stretch>
            <a:fillRect/>
          </a:stretch>
        </p:blipFill>
        <p:spPr>
          <a:xfrm>
            <a:off x="3053775" y="385504"/>
            <a:ext cx="5932046" cy="1554173"/>
          </a:xfrm>
          <a:prstGeom prst="rect">
            <a:avLst/>
          </a:prstGeom>
        </p:spPr>
      </p:pic>
      <p:pic>
        <p:nvPicPr>
          <p:cNvPr id="3" name="Picture 2">
            <a:extLst>
              <a:ext uri="{FF2B5EF4-FFF2-40B4-BE49-F238E27FC236}">
                <a16:creationId xmlns:a16="http://schemas.microsoft.com/office/drawing/2014/main" id="{7695A77D-8100-569E-75DA-B30A91292BA9}"/>
              </a:ext>
            </a:extLst>
          </p:cNvPr>
          <p:cNvPicPr>
            <a:picLocks noChangeAspect="1"/>
          </p:cNvPicPr>
          <p:nvPr/>
        </p:nvPicPr>
        <p:blipFill>
          <a:blip r:embed="rId4"/>
          <a:stretch>
            <a:fillRect/>
          </a:stretch>
        </p:blipFill>
        <p:spPr>
          <a:xfrm>
            <a:off x="10899148" y="5351302"/>
            <a:ext cx="737680" cy="755970"/>
          </a:xfrm>
          <a:prstGeom prst="rect">
            <a:avLst/>
          </a:prstGeom>
        </p:spPr>
      </p:pic>
    </p:spTree>
    <p:extLst>
      <p:ext uri="{BB962C8B-B14F-4D97-AF65-F5344CB8AC3E}">
        <p14:creationId xmlns:p14="http://schemas.microsoft.com/office/powerpoint/2010/main" val="802948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963635" y="432708"/>
            <a:ext cx="6264727" cy="830997"/>
          </a:xfrm>
          <a:prstGeom prst="rect">
            <a:avLst/>
          </a:prstGeom>
          <a:noFill/>
        </p:spPr>
        <p:txBody>
          <a:bodyPr wrap="square" rtlCol="0">
            <a:spAutoFit/>
          </a:bodyPr>
          <a:lstStyle/>
          <a:p>
            <a:pPr algn="ctr"/>
            <a:r>
              <a:rPr lang="en-US" sz="4800" b="1" dirty="0"/>
              <a:t>Other Rehearsal Items</a:t>
            </a:r>
          </a:p>
        </p:txBody>
      </p:sp>
      <p:sp>
        <p:nvSpPr>
          <p:cNvPr id="4" name="TextBox 3">
            <a:extLst>
              <a:ext uri="{FF2B5EF4-FFF2-40B4-BE49-F238E27FC236}">
                <a16:creationId xmlns:a16="http://schemas.microsoft.com/office/drawing/2014/main" id="{CB5A455D-4BE4-2284-985F-00B74F1BAA80}"/>
              </a:ext>
            </a:extLst>
          </p:cNvPr>
          <p:cNvSpPr txBox="1"/>
          <p:nvPr/>
        </p:nvSpPr>
        <p:spPr>
          <a:xfrm>
            <a:off x="511627" y="1263705"/>
            <a:ext cx="11201402" cy="6186309"/>
          </a:xfrm>
          <a:prstGeom prst="rect">
            <a:avLst/>
          </a:prstGeom>
          <a:noFill/>
        </p:spPr>
        <p:txBody>
          <a:bodyPr wrap="square" rtlCol="0">
            <a:spAutoFit/>
          </a:bodyPr>
          <a:lstStyle/>
          <a:p>
            <a:pPr lvl="1"/>
            <a:endParaRPr lang="en-US" dirty="0"/>
          </a:p>
          <a:p>
            <a:pPr marL="285750" indent="-285750">
              <a:buFont typeface="Arial" panose="020B0604020202020204" pitchFamily="34" charset="0"/>
              <a:buChar char="•"/>
            </a:pPr>
            <a:r>
              <a:rPr lang="en-US" sz="3600" dirty="0"/>
              <a:t>Video record</a:t>
            </a:r>
          </a:p>
          <a:p>
            <a:pPr marL="285750" indent="-285750">
              <a:buFont typeface="Arial" panose="020B0604020202020204" pitchFamily="34" charset="0"/>
              <a:buChar char="•"/>
            </a:pPr>
            <a:r>
              <a:rPr lang="en-US" sz="3600" dirty="0"/>
              <a:t>Audio record</a:t>
            </a:r>
          </a:p>
          <a:p>
            <a:pPr marL="285750" indent="-285750">
              <a:buFont typeface="Arial" panose="020B0604020202020204" pitchFamily="34" charset="0"/>
              <a:buChar char="•"/>
            </a:pPr>
            <a:r>
              <a:rPr lang="en-US" sz="3600" dirty="0"/>
              <a:t>Say it aloud</a:t>
            </a:r>
          </a:p>
          <a:p>
            <a:pPr marL="285750" indent="-285750">
              <a:buFont typeface="Arial" panose="020B0604020202020204" pitchFamily="34" charset="0"/>
              <a:buChar char="•"/>
            </a:pPr>
            <a:r>
              <a:rPr lang="en-US" sz="3600" dirty="0"/>
              <a:t>Use a mirror</a:t>
            </a:r>
          </a:p>
          <a:p>
            <a:pPr marL="285750" indent="-285750">
              <a:buFont typeface="Arial" panose="020B0604020202020204" pitchFamily="34" charset="0"/>
              <a:buChar char="•"/>
            </a:pPr>
            <a:r>
              <a:rPr lang="en-US" sz="3600" dirty="0"/>
              <a:t>No booze, drugs, mind inhibitors </a:t>
            </a:r>
          </a:p>
          <a:p>
            <a:pPr marL="285750" indent="-285750">
              <a:buFont typeface="Arial" panose="020B0604020202020204" pitchFamily="34" charset="0"/>
              <a:buChar char="•"/>
            </a:pPr>
            <a:r>
              <a:rPr lang="en-US" sz="3600" dirty="0"/>
              <a:t>Continue till you’re comfortable (but NOT memorized)</a:t>
            </a:r>
          </a:p>
          <a:p>
            <a:pPr marL="285750" indent="-285750">
              <a:buFont typeface="Arial" panose="020B0604020202020204" pitchFamily="34" charset="0"/>
              <a:buChar char="•"/>
            </a:pPr>
            <a:r>
              <a:rPr lang="en-US" sz="3600" dirty="0"/>
              <a:t>Keep polishing the results</a:t>
            </a:r>
          </a:p>
          <a:p>
            <a:pPr marL="285750" indent="-285750">
              <a:buFont typeface="Arial" panose="020B0604020202020204" pitchFamily="34" charset="0"/>
              <a:buChar char="•"/>
            </a:pPr>
            <a:r>
              <a:rPr lang="en-US" sz="3600" dirty="0"/>
              <a:t>Play act audience feedback (especially all your hangups)</a:t>
            </a:r>
          </a:p>
          <a:p>
            <a:pPr marL="285750" indent="-285750">
              <a:buFont typeface="Arial" panose="020B0604020202020204" pitchFamily="34" charset="0"/>
              <a:buChar char="•"/>
            </a:pPr>
            <a:r>
              <a:rPr lang="en-US" sz="3600" dirty="0"/>
              <a:t>Plenty of rest</a:t>
            </a:r>
          </a:p>
          <a:p>
            <a:pPr marL="285750" indent="-285750">
              <a:buFont typeface="Arial" panose="020B0604020202020204" pitchFamily="34" charset="0"/>
              <a:buChar char="•"/>
            </a:pPr>
            <a:endParaRPr lang="en-US" sz="3600" b="1" dirty="0"/>
          </a:p>
          <a:p>
            <a:endParaRPr lang="en-US" dirty="0"/>
          </a:p>
        </p:txBody>
      </p:sp>
      <p:pic>
        <p:nvPicPr>
          <p:cNvPr id="3074" name="Picture 2" descr="50 Awe Inspiring Practice Makes Perfect Quotes - AnQuotes.com">
            <a:extLst>
              <a:ext uri="{FF2B5EF4-FFF2-40B4-BE49-F238E27FC236}">
                <a16:creationId xmlns:a16="http://schemas.microsoft.com/office/drawing/2014/main" id="{181D326C-67BE-EA97-EE3B-14EC9AEF6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8258" y="1413976"/>
            <a:ext cx="3772550" cy="196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667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963635" y="432708"/>
            <a:ext cx="6264727" cy="830997"/>
          </a:xfrm>
          <a:prstGeom prst="rect">
            <a:avLst/>
          </a:prstGeom>
          <a:noFill/>
        </p:spPr>
        <p:txBody>
          <a:bodyPr wrap="square" rtlCol="0">
            <a:spAutoFit/>
          </a:bodyPr>
          <a:lstStyle/>
          <a:p>
            <a:pPr algn="ctr"/>
            <a:r>
              <a:rPr lang="en-US" sz="4800" b="1" dirty="0"/>
              <a:t>Look &amp; Feel</a:t>
            </a:r>
          </a:p>
        </p:txBody>
      </p:sp>
      <p:sp>
        <p:nvSpPr>
          <p:cNvPr id="4" name="TextBox 3">
            <a:extLst>
              <a:ext uri="{FF2B5EF4-FFF2-40B4-BE49-F238E27FC236}">
                <a16:creationId xmlns:a16="http://schemas.microsoft.com/office/drawing/2014/main" id="{CB5A455D-4BE4-2284-985F-00B74F1BAA80}"/>
              </a:ext>
            </a:extLst>
          </p:cNvPr>
          <p:cNvSpPr txBox="1"/>
          <p:nvPr/>
        </p:nvSpPr>
        <p:spPr>
          <a:xfrm>
            <a:off x="511627" y="1263705"/>
            <a:ext cx="11201402" cy="6186309"/>
          </a:xfrm>
          <a:prstGeom prst="rect">
            <a:avLst/>
          </a:prstGeom>
          <a:noFill/>
        </p:spPr>
        <p:txBody>
          <a:bodyPr wrap="square" rtlCol="0">
            <a:spAutoFit/>
          </a:bodyPr>
          <a:lstStyle/>
          <a:p>
            <a:pPr lvl="1"/>
            <a:endParaRPr lang="en-US" dirty="0"/>
          </a:p>
          <a:p>
            <a:pPr marL="285750" indent="-285750">
              <a:buFont typeface="Arial" panose="020B0604020202020204" pitchFamily="34" charset="0"/>
              <a:buChar char="•"/>
            </a:pPr>
            <a:r>
              <a:rPr lang="en-US" sz="3600" dirty="0"/>
              <a:t>Stand up straight</a:t>
            </a:r>
          </a:p>
          <a:p>
            <a:pPr marL="285750" indent="-285750">
              <a:buFont typeface="Arial" panose="020B0604020202020204" pitchFamily="34" charset="0"/>
              <a:buChar char="•"/>
            </a:pPr>
            <a:r>
              <a:rPr lang="en-US" sz="3600" dirty="0"/>
              <a:t>No reading</a:t>
            </a:r>
            <a:r>
              <a:rPr lang="en-US" sz="3600"/>
              <a:t>, notecards</a:t>
            </a:r>
            <a:endParaRPr lang="en-US" sz="3600" dirty="0"/>
          </a:p>
          <a:p>
            <a:pPr marL="285750" indent="-285750">
              <a:buFont typeface="Arial" panose="020B0604020202020204" pitchFamily="34" charset="0"/>
              <a:buChar char="•"/>
            </a:pPr>
            <a:r>
              <a:rPr lang="en-US" sz="3600" dirty="0"/>
              <a:t>Eye contact</a:t>
            </a:r>
          </a:p>
          <a:p>
            <a:pPr marL="285750" indent="-285750">
              <a:buFont typeface="Arial" panose="020B0604020202020204" pitchFamily="34" charset="0"/>
              <a:buChar char="•"/>
            </a:pPr>
            <a:r>
              <a:rPr lang="en-US" sz="3600" dirty="0"/>
              <a:t>Look for questioning people</a:t>
            </a:r>
          </a:p>
          <a:p>
            <a:pPr marL="285750" indent="-285750">
              <a:buFont typeface="Arial" panose="020B0604020202020204" pitchFamily="34" charset="0"/>
              <a:buChar char="•"/>
            </a:pPr>
            <a:r>
              <a:rPr lang="en-US" sz="3600" dirty="0"/>
              <a:t>Open hand gestures</a:t>
            </a:r>
          </a:p>
          <a:p>
            <a:pPr marL="285750" indent="-285750">
              <a:buFont typeface="Arial" panose="020B0604020202020204" pitchFamily="34" charset="0"/>
              <a:buChar char="•"/>
            </a:pPr>
            <a:r>
              <a:rPr lang="en-US" sz="3600" dirty="0"/>
              <a:t>Attempt to visualize oncoming challenges</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sz="3600" b="1" dirty="0"/>
          </a:p>
          <a:p>
            <a:endParaRPr lang="en-US" dirty="0"/>
          </a:p>
        </p:txBody>
      </p:sp>
      <p:pic>
        <p:nvPicPr>
          <p:cNvPr id="4100" name="Picture 4" descr="Free Look Up Cliparts, Download Free Look Up Cliparts png images, Free ...">
            <a:extLst>
              <a:ext uri="{FF2B5EF4-FFF2-40B4-BE49-F238E27FC236}">
                <a16:creationId xmlns:a16="http://schemas.microsoft.com/office/drawing/2014/main" id="{23715432-285F-3E34-679B-F3E0F810E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8097" y="4376056"/>
            <a:ext cx="3196502" cy="1700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69641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olts Cartoon Stock Photos, Pictures &amp; Royalty-Free Images - iStock">
            <a:extLst>
              <a:ext uri="{FF2B5EF4-FFF2-40B4-BE49-F238E27FC236}">
                <a16:creationId xmlns:a16="http://schemas.microsoft.com/office/drawing/2014/main" id="{78225FD3-CE40-3803-B682-8F64C02A1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8942" y="3646714"/>
            <a:ext cx="3045280" cy="228396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D5A33F-C120-FCB7-1BD5-68D3164B8B76}"/>
              </a:ext>
            </a:extLst>
          </p:cNvPr>
          <p:cNvSpPr txBox="1"/>
          <p:nvPr/>
        </p:nvSpPr>
        <p:spPr>
          <a:xfrm>
            <a:off x="2478542" y="514350"/>
            <a:ext cx="7343774" cy="830997"/>
          </a:xfrm>
          <a:prstGeom prst="rect">
            <a:avLst/>
          </a:prstGeom>
          <a:noFill/>
        </p:spPr>
        <p:txBody>
          <a:bodyPr wrap="square" rtlCol="0">
            <a:spAutoFit/>
          </a:bodyPr>
          <a:lstStyle/>
          <a:p>
            <a:pPr algn="ctr"/>
            <a:r>
              <a:rPr lang="en-US" sz="4800" b="1" dirty="0"/>
              <a:t>Bolt Ons</a:t>
            </a:r>
          </a:p>
        </p:txBody>
      </p:sp>
      <p:sp>
        <p:nvSpPr>
          <p:cNvPr id="4" name="TextBox 3">
            <a:extLst>
              <a:ext uri="{FF2B5EF4-FFF2-40B4-BE49-F238E27FC236}">
                <a16:creationId xmlns:a16="http://schemas.microsoft.com/office/drawing/2014/main" id="{CB5A455D-4BE4-2284-985F-00B74F1BAA80}"/>
              </a:ext>
            </a:extLst>
          </p:cNvPr>
          <p:cNvSpPr txBox="1"/>
          <p:nvPr/>
        </p:nvSpPr>
        <p:spPr>
          <a:xfrm>
            <a:off x="368605" y="2056686"/>
            <a:ext cx="10723937" cy="4801314"/>
          </a:xfrm>
          <a:prstGeom prst="rect">
            <a:avLst/>
          </a:prstGeom>
          <a:noFill/>
        </p:spPr>
        <p:txBody>
          <a:bodyPr wrap="square" rtlCol="0">
            <a:spAutoFit/>
          </a:bodyPr>
          <a:lstStyle/>
          <a:p>
            <a:pPr marL="285750" indent="-285750">
              <a:buFont typeface="Arial" panose="020B0604020202020204" pitchFamily="34" charset="0"/>
              <a:buChar char="•"/>
            </a:pPr>
            <a:r>
              <a:rPr lang="en-US" sz="3600" b="1" dirty="0"/>
              <a:t>What’s a bolt on?</a:t>
            </a:r>
          </a:p>
          <a:p>
            <a:pPr marL="285750" indent="-285750">
              <a:buFont typeface="Arial" panose="020B0604020202020204" pitchFamily="34" charset="0"/>
              <a:buChar char="•"/>
            </a:pPr>
            <a:r>
              <a:rPr lang="en-US" sz="3600" b="1" dirty="0"/>
              <a:t>Allow time management (3-4 minutes per bolt on)</a:t>
            </a:r>
          </a:p>
          <a:p>
            <a:pPr marL="285750" indent="-285750">
              <a:buFont typeface="Arial" panose="020B0604020202020204" pitchFamily="34" charset="0"/>
              <a:buChar char="•"/>
            </a:pPr>
            <a:r>
              <a:rPr lang="en-US" sz="3600" b="1" dirty="0"/>
              <a:t>Benefit of adaptation of a broad audience</a:t>
            </a:r>
          </a:p>
          <a:p>
            <a:pPr marL="285750" indent="-285750">
              <a:buFont typeface="Arial" panose="020B0604020202020204" pitchFamily="34" charset="0"/>
              <a:buChar char="•"/>
            </a:pPr>
            <a:r>
              <a:rPr lang="en-US" sz="3600" b="1" dirty="0"/>
              <a:t>Just keeps getting more and more polished</a:t>
            </a:r>
          </a:p>
          <a:p>
            <a:pPr marL="285750" indent="-285750">
              <a:buFont typeface="Arial" panose="020B0604020202020204" pitchFamily="34" charset="0"/>
              <a:buChar char="•"/>
            </a:pPr>
            <a:r>
              <a:rPr lang="en-US" sz="3600" b="1" dirty="0"/>
              <a:t>Practice transitions</a:t>
            </a:r>
          </a:p>
          <a:p>
            <a:pPr marL="285750" indent="-285750">
              <a:buFont typeface="Arial" panose="020B0604020202020204" pitchFamily="34" charset="0"/>
              <a:buChar char="•"/>
            </a:pPr>
            <a:r>
              <a:rPr lang="en-US" sz="3600" b="1" dirty="0"/>
              <a:t>Watch repetition.  Keep doing new material.</a:t>
            </a:r>
          </a:p>
          <a:p>
            <a:pPr marL="285750" indent="-285750">
              <a:buFont typeface="Arial" panose="020B0604020202020204" pitchFamily="34" charset="0"/>
              <a:buChar char="•"/>
            </a:pPr>
            <a:r>
              <a:rPr lang="en-US" sz="3600" b="1" dirty="0"/>
              <a:t>Careful to maintain depth</a:t>
            </a:r>
          </a:p>
          <a:p>
            <a:pPr marL="285750" indent="-285750">
              <a:buFont typeface="Arial" panose="020B0604020202020204" pitchFamily="34" charset="0"/>
              <a:buChar char="•"/>
            </a:pPr>
            <a:endParaRPr lang="en-US" sz="3600" b="1" dirty="0"/>
          </a:p>
          <a:p>
            <a:endParaRPr lang="en-US" dirty="0"/>
          </a:p>
        </p:txBody>
      </p:sp>
    </p:spTree>
    <p:extLst>
      <p:ext uri="{BB962C8B-B14F-4D97-AF65-F5344CB8AC3E}">
        <p14:creationId xmlns:p14="http://schemas.microsoft.com/office/powerpoint/2010/main" val="5984100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478542" y="514350"/>
            <a:ext cx="7343774" cy="830997"/>
          </a:xfrm>
          <a:prstGeom prst="rect">
            <a:avLst/>
          </a:prstGeom>
          <a:noFill/>
        </p:spPr>
        <p:txBody>
          <a:bodyPr wrap="square" rtlCol="0">
            <a:spAutoFit/>
          </a:bodyPr>
          <a:lstStyle/>
          <a:p>
            <a:pPr algn="ctr"/>
            <a:r>
              <a:rPr lang="en-US" sz="4800" b="1" dirty="0"/>
              <a:t>The Show Must Go On</a:t>
            </a:r>
          </a:p>
        </p:txBody>
      </p:sp>
      <p:sp>
        <p:nvSpPr>
          <p:cNvPr id="4" name="TextBox 3">
            <a:extLst>
              <a:ext uri="{FF2B5EF4-FFF2-40B4-BE49-F238E27FC236}">
                <a16:creationId xmlns:a16="http://schemas.microsoft.com/office/drawing/2014/main" id="{CB5A455D-4BE4-2284-985F-00B74F1BAA80}"/>
              </a:ext>
            </a:extLst>
          </p:cNvPr>
          <p:cNvSpPr txBox="1"/>
          <p:nvPr/>
        </p:nvSpPr>
        <p:spPr>
          <a:xfrm>
            <a:off x="609600" y="1778239"/>
            <a:ext cx="10972800" cy="4801314"/>
          </a:xfrm>
          <a:prstGeom prst="rect">
            <a:avLst/>
          </a:prstGeom>
          <a:noFill/>
        </p:spPr>
        <p:txBody>
          <a:bodyPr wrap="square" rtlCol="0">
            <a:spAutoFit/>
          </a:bodyPr>
          <a:lstStyle/>
          <a:p>
            <a:pPr marL="285750" indent="-285750">
              <a:buFont typeface="Arial" panose="020B0604020202020204" pitchFamily="34" charset="0"/>
              <a:buChar char="•"/>
            </a:pPr>
            <a:r>
              <a:rPr lang="en-US" sz="3600" dirty="0"/>
              <a:t>Mistakes are normal.  Keep moving.</a:t>
            </a:r>
          </a:p>
          <a:p>
            <a:pPr marL="285750" indent="-285750">
              <a:buFont typeface="Arial" panose="020B0604020202020204" pitchFamily="34" charset="0"/>
              <a:buChar char="•"/>
            </a:pPr>
            <a:r>
              <a:rPr lang="en-US" sz="3600" dirty="0"/>
              <a:t>Only correct yourself if you said something wrong</a:t>
            </a:r>
          </a:p>
          <a:p>
            <a:pPr marL="285750" indent="-285750">
              <a:buFont typeface="Arial" panose="020B0604020202020204" pitchFamily="34" charset="0"/>
              <a:buChar char="•"/>
            </a:pPr>
            <a:r>
              <a:rPr lang="en-US" sz="3600" dirty="0"/>
              <a:t>Don’t burn time with the </a:t>
            </a:r>
            <a:r>
              <a:rPr lang="en-US" sz="3600" dirty="0" err="1"/>
              <a:t>antagonizer</a:t>
            </a:r>
            <a:r>
              <a:rPr lang="en-US" sz="3600" dirty="0"/>
              <a:t>, stumper</a:t>
            </a:r>
          </a:p>
          <a:p>
            <a:pPr marL="285750" indent="-285750">
              <a:buFont typeface="Arial" panose="020B0604020202020204" pitchFamily="34" charset="0"/>
              <a:buChar char="•"/>
            </a:pPr>
            <a:r>
              <a:rPr lang="en-US" sz="3600" dirty="0"/>
              <a:t>Anticipate there will be a curve ball</a:t>
            </a:r>
          </a:p>
          <a:p>
            <a:pPr marL="285750" indent="-285750">
              <a:buFont typeface="Arial" panose="020B0604020202020204" pitchFamily="34" charset="0"/>
              <a:buChar char="•"/>
            </a:pPr>
            <a:r>
              <a:rPr lang="en-US" sz="3600" dirty="0"/>
              <a:t>Stay Positive, humble</a:t>
            </a:r>
          </a:p>
          <a:p>
            <a:pPr marL="285750" indent="-285750">
              <a:buFont typeface="Arial" panose="020B0604020202020204" pitchFamily="34" charset="0"/>
              <a:buChar char="•"/>
            </a:pPr>
            <a:r>
              <a:rPr lang="en-US" sz="3600" dirty="0"/>
              <a:t>Humor (if you can manage it) helps</a:t>
            </a:r>
          </a:p>
          <a:p>
            <a:pPr marL="285750" indent="-285750">
              <a:buFont typeface="Arial" panose="020B0604020202020204" pitchFamily="34" charset="0"/>
              <a:buChar char="•"/>
            </a:pPr>
            <a:r>
              <a:rPr lang="en-US" sz="3600" dirty="0"/>
              <a:t>Don’t Stop!  (most of the time)</a:t>
            </a:r>
          </a:p>
          <a:p>
            <a:pPr marL="285750" indent="-285750">
              <a:buFont typeface="Arial" panose="020B0604020202020204" pitchFamily="34" charset="0"/>
              <a:buChar char="•"/>
            </a:pPr>
            <a:endParaRPr lang="en-US" sz="3600" b="1" dirty="0"/>
          </a:p>
          <a:p>
            <a:endParaRPr lang="en-US" dirty="0"/>
          </a:p>
        </p:txBody>
      </p:sp>
      <p:pic>
        <p:nvPicPr>
          <p:cNvPr id="2" name="Picture 1">
            <a:extLst>
              <a:ext uri="{FF2B5EF4-FFF2-40B4-BE49-F238E27FC236}">
                <a16:creationId xmlns:a16="http://schemas.microsoft.com/office/drawing/2014/main" id="{31055B3C-1FE2-A977-085D-48F53A5B475B}"/>
              </a:ext>
            </a:extLst>
          </p:cNvPr>
          <p:cNvPicPr>
            <a:picLocks noChangeAspect="1"/>
          </p:cNvPicPr>
          <p:nvPr/>
        </p:nvPicPr>
        <p:blipFill>
          <a:blip r:embed="rId3"/>
          <a:stretch>
            <a:fillRect/>
          </a:stretch>
        </p:blipFill>
        <p:spPr>
          <a:xfrm>
            <a:off x="10888964" y="5418303"/>
            <a:ext cx="693436" cy="708793"/>
          </a:xfrm>
          <a:prstGeom prst="rect">
            <a:avLst/>
          </a:prstGeom>
        </p:spPr>
      </p:pic>
    </p:spTree>
    <p:extLst>
      <p:ext uri="{BB962C8B-B14F-4D97-AF65-F5344CB8AC3E}">
        <p14:creationId xmlns:p14="http://schemas.microsoft.com/office/powerpoint/2010/main" val="2918412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478542" y="514350"/>
            <a:ext cx="7343774" cy="830997"/>
          </a:xfrm>
          <a:prstGeom prst="rect">
            <a:avLst/>
          </a:prstGeom>
          <a:noFill/>
        </p:spPr>
        <p:txBody>
          <a:bodyPr wrap="square" rtlCol="0">
            <a:spAutoFit/>
          </a:bodyPr>
          <a:lstStyle/>
          <a:p>
            <a:pPr algn="ctr"/>
            <a:r>
              <a:rPr lang="en-US" sz="4800" b="1" dirty="0"/>
              <a:t>Two Tools</a:t>
            </a:r>
          </a:p>
        </p:txBody>
      </p:sp>
      <p:sp>
        <p:nvSpPr>
          <p:cNvPr id="4" name="TextBox 3">
            <a:extLst>
              <a:ext uri="{FF2B5EF4-FFF2-40B4-BE49-F238E27FC236}">
                <a16:creationId xmlns:a16="http://schemas.microsoft.com/office/drawing/2014/main" id="{CB5A455D-4BE4-2284-985F-00B74F1BAA80}"/>
              </a:ext>
            </a:extLst>
          </p:cNvPr>
          <p:cNvSpPr txBox="1"/>
          <p:nvPr/>
        </p:nvSpPr>
        <p:spPr>
          <a:xfrm>
            <a:off x="664029" y="2366067"/>
            <a:ext cx="10972800" cy="1477328"/>
          </a:xfrm>
          <a:prstGeom prst="rect">
            <a:avLst/>
          </a:prstGeom>
          <a:noFill/>
        </p:spPr>
        <p:txBody>
          <a:bodyPr wrap="square" rtlCol="0">
            <a:spAutoFit/>
          </a:bodyPr>
          <a:lstStyle/>
          <a:p>
            <a:pPr marL="285750" indent="-285750">
              <a:buFont typeface="Arial" panose="020B0604020202020204" pitchFamily="34" charset="0"/>
              <a:buChar char="•"/>
            </a:pPr>
            <a:r>
              <a:rPr lang="en-US" sz="3600" b="1" dirty="0"/>
              <a:t>Positivity</a:t>
            </a:r>
          </a:p>
          <a:p>
            <a:pPr marL="285750" indent="-285750">
              <a:buFont typeface="Arial" panose="020B0604020202020204" pitchFamily="34" charset="0"/>
              <a:buChar char="•"/>
            </a:pPr>
            <a:r>
              <a:rPr lang="en-US" sz="3600" b="1" dirty="0"/>
              <a:t>Encouragement</a:t>
            </a:r>
          </a:p>
          <a:p>
            <a:endParaRPr lang="en-US" dirty="0"/>
          </a:p>
        </p:txBody>
      </p:sp>
      <p:pic>
        <p:nvPicPr>
          <p:cNvPr id="6" name="Picture 5">
            <a:extLst>
              <a:ext uri="{FF2B5EF4-FFF2-40B4-BE49-F238E27FC236}">
                <a16:creationId xmlns:a16="http://schemas.microsoft.com/office/drawing/2014/main" id="{9BAD67AE-0115-EF5C-ADB4-211F9CC02076}"/>
              </a:ext>
            </a:extLst>
          </p:cNvPr>
          <p:cNvPicPr>
            <a:picLocks noChangeAspect="1"/>
          </p:cNvPicPr>
          <p:nvPr/>
        </p:nvPicPr>
        <p:blipFill>
          <a:blip r:embed="rId3"/>
          <a:stretch>
            <a:fillRect/>
          </a:stretch>
        </p:blipFill>
        <p:spPr>
          <a:xfrm>
            <a:off x="8049705" y="1709497"/>
            <a:ext cx="4039164" cy="4267796"/>
          </a:xfrm>
          <a:prstGeom prst="rect">
            <a:avLst/>
          </a:prstGeom>
        </p:spPr>
      </p:pic>
      <p:sp>
        <p:nvSpPr>
          <p:cNvPr id="7" name="TextBox 6">
            <a:extLst>
              <a:ext uri="{FF2B5EF4-FFF2-40B4-BE49-F238E27FC236}">
                <a16:creationId xmlns:a16="http://schemas.microsoft.com/office/drawing/2014/main" id="{41E75079-95BB-B270-458C-EFE8ABAF4D7A}"/>
              </a:ext>
            </a:extLst>
          </p:cNvPr>
          <p:cNvSpPr txBox="1"/>
          <p:nvPr/>
        </p:nvSpPr>
        <p:spPr>
          <a:xfrm>
            <a:off x="555171" y="5746460"/>
            <a:ext cx="8414658" cy="461665"/>
          </a:xfrm>
          <a:prstGeom prst="rect">
            <a:avLst/>
          </a:prstGeom>
          <a:noFill/>
        </p:spPr>
        <p:txBody>
          <a:bodyPr wrap="square" rtlCol="0">
            <a:spAutoFit/>
          </a:bodyPr>
          <a:lstStyle/>
          <a:p>
            <a:r>
              <a:rPr lang="en-US" sz="2400" b="1" dirty="0"/>
              <a:t>If you want your audience to believe you it has to be their idea!</a:t>
            </a:r>
          </a:p>
        </p:txBody>
      </p:sp>
    </p:spTree>
    <p:extLst>
      <p:ext uri="{BB962C8B-B14F-4D97-AF65-F5344CB8AC3E}">
        <p14:creationId xmlns:p14="http://schemas.microsoft.com/office/powerpoint/2010/main" val="24640930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478542" y="514350"/>
            <a:ext cx="7343774" cy="830997"/>
          </a:xfrm>
          <a:prstGeom prst="rect">
            <a:avLst/>
          </a:prstGeom>
          <a:noFill/>
        </p:spPr>
        <p:txBody>
          <a:bodyPr wrap="square" rtlCol="0">
            <a:spAutoFit/>
          </a:bodyPr>
          <a:lstStyle/>
          <a:p>
            <a:pPr algn="ctr"/>
            <a:r>
              <a:rPr lang="en-US" sz="4800" b="1" dirty="0"/>
              <a:t>Untie the NOTS!</a:t>
            </a:r>
          </a:p>
        </p:txBody>
      </p:sp>
      <p:sp>
        <p:nvSpPr>
          <p:cNvPr id="4" name="TextBox 3">
            <a:extLst>
              <a:ext uri="{FF2B5EF4-FFF2-40B4-BE49-F238E27FC236}">
                <a16:creationId xmlns:a16="http://schemas.microsoft.com/office/drawing/2014/main" id="{CB5A455D-4BE4-2284-985F-00B74F1BAA80}"/>
              </a:ext>
            </a:extLst>
          </p:cNvPr>
          <p:cNvSpPr txBox="1"/>
          <p:nvPr/>
        </p:nvSpPr>
        <p:spPr>
          <a:xfrm>
            <a:off x="500742" y="3566236"/>
            <a:ext cx="6574972" cy="1077218"/>
          </a:xfrm>
          <a:prstGeom prst="rect">
            <a:avLst/>
          </a:prstGeom>
          <a:noFill/>
        </p:spPr>
        <p:txBody>
          <a:bodyPr wrap="square" rtlCol="0">
            <a:spAutoFit/>
          </a:bodyPr>
          <a:lstStyle/>
          <a:p>
            <a:r>
              <a:rPr lang="en-US" sz="3600" dirty="0"/>
              <a:t>Work at dumping the word NOT!</a:t>
            </a:r>
          </a:p>
          <a:p>
            <a:r>
              <a:rPr lang="en-US" sz="2800" dirty="0"/>
              <a:t>… and the ‘</a:t>
            </a:r>
            <a:r>
              <a:rPr lang="en-US" sz="2800" dirty="0" err="1"/>
              <a:t>nt</a:t>
            </a:r>
            <a:r>
              <a:rPr lang="en-US" sz="2800" dirty="0"/>
              <a:t> contractions too!</a:t>
            </a:r>
          </a:p>
        </p:txBody>
      </p:sp>
      <p:pic>
        <p:nvPicPr>
          <p:cNvPr id="5" name="Picture 4">
            <a:extLst>
              <a:ext uri="{FF2B5EF4-FFF2-40B4-BE49-F238E27FC236}">
                <a16:creationId xmlns:a16="http://schemas.microsoft.com/office/drawing/2014/main" id="{9FCF214D-9E6A-3E38-DE73-0A14123DFBF5}"/>
              </a:ext>
            </a:extLst>
          </p:cNvPr>
          <p:cNvPicPr>
            <a:picLocks noChangeAspect="1"/>
          </p:cNvPicPr>
          <p:nvPr/>
        </p:nvPicPr>
        <p:blipFill>
          <a:blip r:embed="rId3"/>
          <a:stretch>
            <a:fillRect/>
          </a:stretch>
        </p:blipFill>
        <p:spPr>
          <a:xfrm>
            <a:off x="7053945" y="2281555"/>
            <a:ext cx="4637313" cy="2596242"/>
          </a:xfrm>
          <a:prstGeom prst="rect">
            <a:avLst/>
          </a:prstGeom>
        </p:spPr>
      </p:pic>
      <p:pic>
        <p:nvPicPr>
          <p:cNvPr id="3074" name="Picture 2" descr="Sheepshank knot | Stock image | Colourbox">
            <a:extLst>
              <a:ext uri="{FF2B5EF4-FFF2-40B4-BE49-F238E27FC236}">
                <a16:creationId xmlns:a16="http://schemas.microsoft.com/office/drawing/2014/main" id="{1A4EAE0F-1C77-E8B3-EBE7-4BAF29737D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35" y="2028762"/>
            <a:ext cx="1276123" cy="84943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DC34D6BC-2EF0-823E-90A5-0CD35A39EC21}"/>
              </a:ext>
            </a:extLst>
          </p:cNvPr>
          <p:cNvPicPr>
            <a:picLocks noChangeAspect="1"/>
          </p:cNvPicPr>
          <p:nvPr/>
        </p:nvPicPr>
        <p:blipFill>
          <a:blip r:embed="rId5"/>
          <a:stretch>
            <a:fillRect/>
          </a:stretch>
        </p:blipFill>
        <p:spPr>
          <a:xfrm rot="6181093">
            <a:off x="2889884" y="2192026"/>
            <a:ext cx="1274174" cy="847417"/>
          </a:xfrm>
          <a:prstGeom prst="rect">
            <a:avLst/>
          </a:prstGeom>
        </p:spPr>
      </p:pic>
      <p:pic>
        <p:nvPicPr>
          <p:cNvPr id="9" name="Picture 8">
            <a:extLst>
              <a:ext uri="{FF2B5EF4-FFF2-40B4-BE49-F238E27FC236}">
                <a16:creationId xmlns:a16="http://schemas.microsoft.com/office/drawing/2014/main" id="{D8582B94-CEF7-F500-7C8E-D405D6AE0828}"/>
              </a:ext>
            </a:extLst>
          </p:cNvPr>
          <p:cNvPicPr>
            <a:picLocks noChangeAspect="1"/>
          </p:cNvPicPr>
          <p:nvPr/>
        </p:nvPicPr>
        <p:blipFill>
          <a:blip r:embed="rId5"/>
          <a:stretch>
            <a:fillRect/>
          </a:stretch>
        </p:blipFill>
        <p:spPr>
          <a:xfrm rot="16701589">
            <a:off x="1239267" y="5146009"/>
            <a:ext cx="1274174" cy="847417"/>
          </a:xfrm>
          <a:prstGeom prst="rect">
            <a:avLst/>
          </a:prstGeom>
        </p:spPr>
      </p:pic>
      <p:pic>
        <p:nvPicPr>
          <p:cNvPr id="10" name="Picture 9">
            <a:extLst>
              <a:ext uri="{FF2B5EF4-FFF2-40B4-BE49-F238E27FC236}">
                <a16:creationId xmlns:a16="http://schemas.microsoft.com/office/drawing/2014/main" id="{B178046F-8B09-6946-6655-7CEC6CED1A5F}"/>
              </a:ext>
            </a:extLst>
          </p:cNvPr>
          <p:cNvPicPr>
            <a:picLocks noChangeAspect="1"/>
          </p:cNvPicPr>
          <p:nvPr/>
        </p:nvPicPr>
        <p:blipFill>
          <a:blip r:embed="rId5"/>
          <a:stretch>
            <a:fillRect/>
          </a:stretch>
        </p:blipFill>
        <p:spPr>
          <a:xfrm rot="10312100">
            <a:off x="3446215" y="4954699"/>
            <a:ext cx="1274174" cy="847417"/>
          </a:xfrm>
          <a:prstGeom prst="rect">
            <a:avLst/>
          </a:prstGeom>
        </p:spPr>
      </p:pic>
      <p:pic>
        <p:nvPicPr>
          <p:cNvPr id="11" name="Picture 10">
            <a:extLst>
              <a:ext uri="{FF2B5EF4-FFF2-40B4-BE49-F238E27FC236}">
                <a16:creationId xmlns:a16="http://schemas.microsoft.com/office/drawing/2014/main" id="{DDD6216E-4DA5-732B-E307-278F62BE50C3}"/>
              </a:ext>
            </a:extLst>
          </p:cNvPr>
          <p:cNvPicPr>
            <a:picLocks noChangeAspect="1"/>
          </p:cNvPicPr>
          <p:nvPr/>
        </p:nvPicPr>
        <p:blipFill>
          <a:blip r:embed="rId5"/>
          <a:stretch>
            <a:fillRect/>
          </a:stretch>
        </p:blipFill>
        <p:spPr>
          <a:xfrm>
            <a:off x="5371827" y="1951093"/>
            <a:ext cx="1274174" cy="847417"/>
          </a:xfrm>
          <a:prstGeom prst="rect">
            <a:avLst/>
          </a:prstGeom>
        </p:spPr>
      </p:pic>
      <p:pic>
        <p:nvPicPr>
          <p:cNvPr id="12" name="Picture 11">
            <a:extLst>
              <a:ext uri="{FF2B5EF4-FFF2-40B4-BE49-F238E27FC236}">
                <a16:creationId xmlns:a16="http://schemas.microsoft.com/office/drawing/2014/main" id="{FDAB49F1-A8E8-5BD6-5A46-D436058511F5}"/>
              </a:ext>
            </a:extLst>
          </p:cNvPr>
          <p:cNvPicPr>
            <a:picLocks noChangeAspect="1"/>
          </p:cNvPicPr>
          <p:nvPr/>
        </p:nvPicPr>
        <p:blipFill>
          <a:blip r:embed="rId6"/>
          <a:stretch>
            <a:fillRect/>
          </a:stretch>
        </p:blipFill>
        <p:spPr>
          <a:xfrm>
            <a:off x="10827478" y="5378407"/>
            <a:ext cx="747900" cy="700257"/>
          </a:xfrm>
          <a:prstGeom prst="rect">
            <a:avLst/>
          </a:prstGeom>
        </p:spPr>
      </p:pic>
      <p:pic>
        <p:nvPicPr>
          <p:cNvPr id="13" name="Picture 12">
            <a:extLst>
              <a:ext uri="{FF2B5EF4-FFF2-40B4-BE49-F238E27FC236}">
                <a16:creationId xmlns:a16="http://schemas.microsoft.com/office/drawing/2014/main" id="{E7A978FF-76C5-F4A1-A105-E450AB4E40A3}"/>
              </a:ext>
            </a:extLst>
          </p:cNvPr>
          <p:cNvPicPr>
            <a:picLocks noChangeAspect="1"/>
          </p:cNvPicPr>
          <p:nvPr/>
        </p:nvPicPr>
        <p:blipFill>
          <a:blip r:embed="rId7"/>
          <a:stretch>
            <a:fillRect/>
          </a:stretch>
        </p:blipFill>
        <p:spPr>
          <a:xfrm rot="18188291">
            <a:off x="5707481" y="4788455"/>
            <a:ext cx="1390008" cy="1024217"/>
          </a:xfrm>
          <a:prstGeom prst="rect">
            <a:avLst/>
          </a:prstGeom>
        </p:spPr>
      </p:pic>
      <p:pic>
        <p:nvPicPr>
          <p:cNvPr id="14" name="Picture 13">
            <a:extLst>
              <a:ext uri="{FF2B5EF4-FFF2-40B4-BE49-F238E27FC236}">
                <a16:creationId xmlns:a16="http://schemas.microsoft.com/office/drawing/2014/main" id="{930268DC-2FC1-5369-42BA-9B4738BE218D}"/>
              </a:ext>
            </a:extLst>
          </p:cNvPr>
          <p:cNvPicPr>
            <a:picLocks noChangeAspect="1"/>
          </p:cNvPicPr>
          <p:nvPr/>
        </p:nvPicPr>
        <p:blipFill>
          <a:blip r:embed="rId7"/>
          <a:stretch>
            <a:fillRect/>
          </a:stretch>
        </p:blipFill>
        <p:spPr>
          <a:xfrm>
            <a:off x="7968582" y="5216426"/>
            <a:ext cx="1390008" cy="1024217"/>
          </a:xfrm>
          <a:prstGeom prst="rect">
            <a:avLst/>
          </a:prstGeom>
        </p:spPr>
      </p:pic>
    </p:spTree>
    <p:extLst>
      <p:ext uri="{BB962C8B-B14F-4D97-AF65-F5344CB8AC3E}">
        <p14:creationId xmlns:p14="http://schemas.microsoft.com/office/powerpoint/2010/main" val="10188635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424113" y="225273"/>
            <a:ext cx="7343774" cy="1569660"/>
          </a:xfrm>
          <a:prstGeom prst="rect">
            <a:avLst/>
          </a:prstGeom>
          <a:noFill/>
        </p:spPr>
        <p:txBody>
          <a:bodyPr wrap="square" rtlCol="0">
            <a:spAutoFit/>
          </a:bodyPr>
          <a:lstStyle/>
          <a:p>
            <a:pPr algn="ctr"/>
            <a:r>
              <a:rPr lang="en-US" sz="4800" b="1" dirty="0"/>
              <a:t>Leave With a Favorable Impression</a:t>
            </a:r>
          </a:p>
        </p:txBody>
      </p:sp>
      <p:sp>
        <p:nvSpPr>
          <p:cNvPr id="4" name="TextBox 3">
            <a:extLst>
              <a:ext uri="{FF2B5EF4-FFF2-40B4-BE49-F238E27FC236}">
                <a16:creationId xmlns:a16="http://schemas.microsoft.com/office/drawing/2014/main" id="{CB5A455D-4BE4-2284-985F-00B74F1BAA80}"/>
              </a:ext>
            </a:extLst>
          </p:cNvPr>
          <p:cNvSpPr txBox="1"/>
          <p:nvPr/>
        </p:nvSpPr>
        <p:spPr>
          <a:xfrm>
            <a:off x="435429" y="2108412"/>
            <a:ext cx="10972800" cy="3416320"/>
          </a:xfrm>
          <a:prstGeom prst="rect">
            <a:avLst/>
          </a:prstGeom>
          <a:noFill/>
        </p:spPr>
        <p:txBody>
          <a:bodyPr wrap="square" rtlCol="0">
            <a:spAutoFit/>
          </a:bodyPr>
          <a:lstStyle/>
          <a:p>
            <a:pPr marL="285750" indent="-285750">
              <a:buFont typeface="Arial" panose="020B0604020202020204" pitchFamily="34" charset="0"/>
              <a:buChar char="•"/>
            </a:pPr>
            <a:r>
              <a:rPr lang="en-US" sz="3600" dirty="0"/>
              <a:t>No telling someone off</a:t>
            </a:r>
          </a:p>
          <a:p>
            <a:pPr marL="285750" indent="-285750">
              <a:buFont typeface="Arial" panose="020B0604020202020204" pitchFamily="34" charset="0"/>
              <a:buChar char="•"/>
            </a:pPr>
            <a:r>
              <a:rPr lang="en-US" sz="3600" dirty="0"/>
              <a:t>No running away</a:t>
            </a:r>
          </a:p>
          <a:p>
            <a:pPr marL="285750" indent="-285750">
              <a:buFont typeface="Arial" panose="020B0604020202020204" pitchFamily="34" charset="0"/>
              <a:buChar char="•"/>
            </a:pPr>
            <a:r>
              <a:rPr lang="en-US" sz="3600" dirty="0"/>
              <a:t>Be humble</a:t>
            </a:r>
          </a:p>
          <a:p>
            <a:pPr marL="285750" indent="-285750">
              <a:buFont typeface="Arial" panose="020B0604020202020204" pitchFamily="34" charset="0"/>
              <a:buChar char="•"/>
            </a:pPr>
            <a:r>
              <a:rPr lang="en-US" sz="3600" dirty="0"/>
              <a:t>No arguing</a:t>
            </a:r>
          </a:p>
          <a:p>
            <a:pPr marL="285750" indent="-285750">
              <a:buFont typeface="Arial" panose="020B0604020202020204" pitchFamily="34" charset="0"/>
              <a:buChar char="•"/>
            </a:pPr>
            <a:r>
              <a:rPr lang="en-US" sz="3600" dirty="0"/>
              <a:t>Smile – Always!</a:t>
            </a:r>
          </a:p>
          <a:p>
            <a:pPr marL="285750" indent="-285750">
              <a:buFont typeface="Arial" panose="020B0604020202020204" pitchFamily="34" charset="0"/>
              <a:buChar char="•"/>
            </a:pPr>
            <a:endParaRPr lang="en-US" sz="3600" dirty="0"/>
          </a:p>
        </p:txBody>
      </p:sp>
      <p:pic>
        <p:nvPicPr>
          <p:cNvPr id="6" name="Picture 5">
            <a:extLst>
              <a:ext uri="{FF2B5EF4-FFF2-40B4-BE49-F238E27FC236}">
                <a16:creationId xmlns:a16="http://schemas.microsoft.com/office/drawing/2014/main" id="{4FCE6C09-175B-4D81-967B-456BF5F204D0}"/>
              </a:ext>
            </a:extLst>
          </p:cNvPr>
          <p:cNvPicPr>
            <a:picLocks noChangeAspect="1"/>
          </p:cNvPicPr>
          <p:nvPr/>
        </p:nvPicPr>
        <p:blipFill>
          <a:blip r:embed="rId3"/>
          <a:stretch>
            <a:fillRect/>
          </a:stretch>
        </p:blipFill>
        <p:spPr>
          <a:xfrm>
            <a:off x="5693228" y="2576498"/>
            <a:ext cx="5862661" cy="3416320"/>
          </a:xfrm>
          <a:prstGeom prst="rect">
            <a:avLst/>
          </a:prstGeom>
        </p:spPr>
      </p:pic>
    </p:spTree>
    <p:extLst>
      <p:ext uri="{BB962C8B-B14F-4D97-AF65-F5344CB8AC3E}">
        <p14:creationId xmlns:p14="http://schemas.microsoft.com/office/powerpoint/2010/main" val="3512345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424113" y="225273"/>
            <a:ext cx="7343774" cy="830997"/>
          </a:xfrm>
          <a:prstGeom prst="rect">
            <a:avLst/>
          </a:prstGeom>
          <a:noFill/>
        </p:spPr>
        <p:txBody>
          <a:bodyPr wrap="square" rtlCol="0">
            <a:spAutoFit/>
          </a:bodyPr>
          <a:lstStyle/>
          <a:p>
            <a:pPr algn="ctr"/>
            <a:r>
              <a:rPr lang="en-US" sz="4800" b="1" dirty="0"/>
              <a:t>Non Verbal Feedback</a:t>
            </a:r>
          </a:p>
        </p:txBody>
      </p:sp>
      <p:sp>
        <p:nvSpPr>
          <p:cNvPr id="4" name="TextBox 3">
            <a:extLst>
              <a:ext uri="{FF2B5EF4-FFF2-40B4-BE49-F238E27FC236}">
                <a16:creationId xmlns:a16="http://schemas.microsoft.com/office/drawing/2014/main" id="{CB5A455D-4BE4-2284-985F-00B74F1BAA80}"/>
              </a:ext>
            </a:extLst>
          </p:cNvPr>
          <p:cNvSpPr txBox="1"/>
          <p:nvPr/>
        </p:nvSpPr>
        <p:spPr>
          <a:xfrm>
            <a:off x="402772" y="1571409"/>
            <a:ext cx="10972800" cy="4524315"/>
          </a:xfrm>
          <a:prstGeom prst="rect">
            <a:avLst/>
          </a:prstGeom>
          <a:noFill/>
        </p:spPr>
        <p:txBody>
          <a:bodyPr wrap="square" rtlCol="0">
            <a:spAutoFit/>
          </a:bodyPr>
          <a:lstStyle/>
          <a:p>
            <a:pPr marL="285750" indent="-285750">
              <a:buFont typeface="Arial" panose="020B0604020202020204" pitchFamily="34" charset="0"/>
              <a:buChar char="•"/>
            </a:pPr>
            <a:r>
              <a:rPr lang="en-US" sz="3600" dirty="0"/>
              <a:t>You’ve been judged before word 1</a:t>
            </a:r>
          </a:p>
          <a:p>
            <a:pPr marL="285750" indent="-285750">
              <a:buFont typeface="Arial" panose="020B0604020202020204" pitchFamily="34" charset="0"/>
              <a:buChar char="•"/>
            </a:pPr>
            <a:r>
              <a:rPr lang="en-US" sz="3600" dirty="0"/>
              <a:t>Avoid negative looking people</a:t>
            </a:r>
          </a:p>
          <a:p>
            <a:pPr marL="285750" indent="-285750">
              <a:buFont typeface="Arial" panose="020B0604020202020204" pitchFamily="34" charset="0"/>
              <a:buChar char="•"/>
            </a:pPr>
            <a:r>
              <a:rPr lang="en-US" sz="3600" dirty="0"/>
              <a:t>Maintain eye contact.  Talk with people.</a:t>
            </a:r>
          </a:p>
          <a:p>
            <a:pPr marL="285750" indent="-285750">
              <a:buFont typeface="Arial" panose="020B0604020202020204" pitchFamily="34" charset="0"/>
              <a:buChar char="•"/>
            </a:pPr>
            <a:r>
              <a:rPr lang="en-US" sz="3600" dirty="0"/>
              <a:t>Change your pace &amp; physical activity</a:t>
            </a:r>
          </a:p>
          <a:p>
            <a:pPr marL="285750" indent="-285750">
              <a:buFont typeface="Arial" panose="020B0604020202020204" pitchFamily="34" charset="0"/>
              <a:buChar char="•"/>
            </a:pPr>
            <a:r>
              <a:rPr lang="en-US" sz="3600" dirty="0"/>
              <a:t>Watch for questioning eyes</a:t>
            </a:r>
          </a:p>
          <a:p>
            <a:pPr marL="285750" indent="-285750">
              <a:buFont typeface="Arial" panose="020B0604020202020204" pitchFamily="34" charset="0"/>
              <a:buChar char="•"/>
            </a:pPr>
            <a:r>
              <a:rPr lang="en-US" sz="3600" dirty="0"/>
              <a:t>Watch for disagreement</a:t>
            </a:r>
          </a:p>
          <a:p>
            <a:pPr marL="285750" indent="-285750">
              <a:buFont typeface="Arial" panose="020B0604020202020204" pitchFamily="34" charset="0"/>
              <a:buChar char="•"/>
            </a:pPr>
            <a:r>
              <a:rPr lang="en-US" sz="3600" dirty="0"/>
              <a:t>Folded arms.  Sitting back from a table.</a:t>
            </a:r>
          </a:p>
          <a:p>
            <a:pPr marL="285750" indent="-285750">
              <a:buFont typeface="Arial" panose="020B0604020202020204" pitchFamily="34" charset="0"/>
              <a:buChar char="•"/>
            </a:pPr>
            <a:r>
              <a:rPr lang="en-US" sz="3600" dirty="0"/>
              <a:t>Open palms</a:t>
            </a:r>
          </a:p>
        </p:txBody>
      </p:sp>
      <p:pic>
        <p:nvPicPr>
          <p:cNvPr id="5" name="Picture 4">
            <a:extLst>
              <a:ext uri="{FF2B5EF4-FFF2-40B4-BE49-F238E27FC236}">
                <a16:creationId xmlns:a16="http://schemas.microsoft.com/office/drawing/2014/main" id="{840033DC-6D8F-61E8-2F37-183762851AB6}"/>
              </a:ext>
            </a:extLst>
          </p:cNvPr>
          <p:cNvPicPr>
            <a:picLocks noChangeAspect="1"/>
          </p:cNvPicPr>
          <p:nvPr/>
        </p:nvPicPr>
        <p:blipFill>
          <a:blip r:embed="rId3"/>
          <a:stretch>
            <a:fillRect/>
          </a:stretch>
        </p:blipFill>
        <p:spPr>
          <a:xfrm>
            <a:off x="8514847" y="2601686"/>
            <a:ext cx="3557410" cy="2187603"/>
          </a:xfrm>
          <a:prstGeom prst="rect">
            <a:avLst/>
          </a:prstGeom>
        </p:spPr>
      </p:pic>
    </p:spTree>
    <p:extLst>
      <p:ext uri="{BB962C8B-B14F-4D97-AF65-F5344CB8AC3E}">
        <p14:creationId xmlns:p14="http://schemas.microsoft.com/office/powerpoint/2010/main" val="42348657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CFF0B-211D-CC01-DCE4-DBDE7046E7B4}"/>
              </a:ext>
            </a:extLst>
          </p:cNvPr>
          <p:cNvSpPr txBox="1"/>
          <p:nvPr/>
        </p:nvSpPr>
        <p:spPr>
          <a:xfrm>
            <a:off x="2938462" y="98851"/>
            <a:ext cx="6315075" cy="830997"/>
          </a:xfrm>
          <a:prstGeom prst="rect">
            <a:avLst/>
          </a:prstGeom>
          <a:noFill/>
        </p:spPr>
        <p:txBody>
          <a:bodyPr wrap="square" rtlCol="0">
            <a:spAutoFit/>
          </a:bodyPr>
          <a:lstStyle/>
          <a:p>
            <a:pPr algn="ctr"/>
            <a:r>
              <a:rPr lang="en-US" sz="4800" b="1" dirty="0"/>
              <a:t>Nevermore…</a:t>
            </a:r>
          </a:p>
        </p:txBody>
      </p:sp>
      <p:pic>
        <p:nvPicPr>
          <p:cNvPr id="4" name="Picture 3">
            <a:extLst>
              <a:ext uri="{FF2B5EF4-FFF2-40B4-BE49-F238E27FC236}">
                <a16:creationId xmlns:a16="http://schemas.microsoft.com/office/drawing/2014/main" id="{9EEA3766-06E1-F72C-79F9-CE43A3AAE7C3}"/>
              </a:ext>
            </a:extLst>
          </p:cNvPr>
          <p:cNvPicPr>
            <a:picLocks noChangeAspect="1"/>
          </p:cNvPicPr>
          <p:nvPr/>
        </p:nvPicPr>
        <p:blipFill>
          <a:blip r:embed="rId3"/>
          <a:stretch>
            <a:fillRect/>
          </a:stretch>
        </p:blipFill>
        <p:spPr>
          <a:xfrm>
            <a:off x="8954767" y="2128838"/>
            <a:ext cx="3061339" cy="2914650"/>
          </a:xfrm>
          <a:prstGeom prst="rect">
            <a:avLst/>
          </a:prstGeom>
        </p:spPr>
      </p:pic>
      <p:sp>
        <p:nvSpPr>
          <p:cNvPr id="5" name="TextBox 4">
            <a:extLst>
              <a:ext uri="{FF2B5EF4-FFF2-40B4-BE49-F238E27FC236}">
                <a16:creationId xmlns:a16="http://schemas.microsoft.com/office/drawing/2014/main" id="{045E3AA8-AC0B-D6DE-5CC0-2590BD610F43}"/>
              </a:ext>
            </a:extLst>
          </p:cNvPr>
          <p:cNvSpPr txBox="1"/>
          <p:nvPr/>
        </p:nvSpPr>
        <p:spPr>
          <a:xfrm>
            <a:off x="713601" y="1462504"/>
            <a:ext cx="8241166" cy="4247317"/>
          </a:xfrm>
          <a:prstGeom prst="rect">
            <a:avLst/>
          </a:prstGeom>
          <a:noFill/>
        </p:spPr>
        <p:txBody>
          <a:bodyPr wrap="square" rtlCol="0">
            <a:spAutoFit/>
          </a:bodyPr>
          <a:lstStyle/>
          <a:p>
            <a:pPr marL="285750" indent="-285750">
              <a:buFont typeface="Arial" panose="020B0604020202020204" pitchFamily="34" charset="0"/>
              <a:buChar char="•"/>
            </a:pPr>
            <a:r>
              <a:rPr lang="en-US" sz="2800" b="1" dirty="0"/>
              <a:t>Turning Your Back to the Audience</a:t>
            </a:r>
          </a:p>
          <a:p>
            <a:pPr marL="285750" indent="-285750">
              <a:buFont typeface="Arial" panose="020B0604020202020204" pitchFamily="34" charset="0"/>
              <a:buChar char="•"/>
            </a:pPr>
            <a:r>
              <a:rPr lang="en-US" sz="2800" b="1" dirty="0"/>
              <a:t>Hide behind objects</a:t>
            </a:r>
          </a:p>
          <a:p>
            <a:pPr marL="285750" indent="-285750">
              <a:buFont typeface="Arial" panose="020B0604020202020204" pitchFamily="34" charset="0"/>
              <a:buChar char="•"/>
            </a:pPr>
            <a:r>
              <a:rPr lang="en-US" sz="2800" b="1" dirty="0"/>
              <a:t>Negative (Criticize, Condemn, Complain or Gossip)</a:t>
            </a:r>
          </a:p>
          <a:p>
            <a:pPr marL="285750" indent="-285750">
              <a:buFont typeface="Arial" panose="020B0604020202020204" pitchFamily="34" charset="0"/>
              <a:buChar char="•"/>
            </a:pPr>
            <a:r>
              <a:rPr lang="en-US" sz="2800" b="1" dirty="0"/>
              <a:t>Eating (unless you bring enough for everyone)</a:t>
            </a:r>
          </a:p>
          <a:p>
            <a:pPr marL="285750" indent="-285750">
              <a:buFont typeface="Arial" panose="020B0604020202020204" pitchFamily="34" charset="0"/>
              <a:buChar char="•"/>
            </a:pPr>
            <a:r>
              <a:rPr lang="en-US" sz="2800" b="1" dirty="0"/>
              <a:t>Swearing</a:t>
            </a:r>
          </a:p>
          <a:p>
            <a:pPr marL="285750" indent="-285750">
              <a:buFont typeface="Arial" panose="020B0604020202020204" pitchFamily="34" charset="0"/>
              <a:buChar char="•"/>
            </a:pPr>
            <a:r>
              <a:rPr lang="en-US" sz="2800" b="1" dirty="0"/>
              <a:t>Joke Telling</a:t>
            </a:r>
          </a:p>
          <a:p>
            <a:pPr marL="285750" indent="-285750">
              <a:buFont typeface="Arial" panose="020B0604020202020204" pitchFamily="34" charset="0"/>
              <a:buChar char="•"/>
            </a:pPr>
            <a:r>
              <a:rPr lang="en-US" sz="2800" b="1" dirty="0"/>
              <a:t>Fold Arms</a:t>
            </a:r>
          </a:p>
          <a:p>
            <a:pPr marL="285750" indent="-285750">
              <a:buFont typeface="Arial" panose="020B0604020202020204" pitchFamily="34" charset="0"/>
              <a:buChar char="•"/>
            </a:pPr>
            <a:r>
              <a:rPr lang="en-US" sz="2800" b="1" dirty="0"/>
              <a:t>Hands in pockets or jingle change or fiddling</a:t>
            </a:r>
          </a:p>
          <a:p>
            <a:pPr marL="285750" indent="-285750">
              <a:buFont typeface="Arial" panose="020B0604020202020204" pitchFamily="34" charset="0"/>
              <a:buChar char="•"/>
            </a:pPr>
            <a:r>
              <a:rPr lang="en-US" sz="2800" b="1" dirty="0"/>
              <a:t>Read or memorize your message</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544405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C22D11-5222-7C02-F27D-ACC8003ACBE7}"/>
              </a:ext>
            </a:extLst>
          </p:cNvPr>
          <p:cNvPicPr>
            <a:picLocks noChangeAspect="1"/>
          </p:cNvPicPr>
          <p:nvPr/>
        </p:nvPicPr>
        <p:blipFill>
          <a:blip r:embed="rId3"/>
          <a:stretch>
            <a:fillRect/>
          </a:stretch>
        </p:blipFill>
        <p:spPr>
          <a:xfrm>
            <a:off x="1740012" y="998817"/>
            <a:ext cx="8711976" cy="4860366"/>
          </a:xfrm>
          <a:prstGeom prst="rect">
            <a:avLst/>
          </a:prstGeom>
        </p:spPr>
      </p:pic>
    </p:spTree>
    <p:extLst>
      <p:ext uri="{BB962C8B-B14F-4D97-AF65-F5344CB8AC3E}">
        <p14:creationId xmlns:p14="http://schemas.microsoft.com/office/powerpoint/2010/main" val="41581560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8FCFF0B-211D-CC01-DCE4-DBDE7046E7B4}"/>
              </a:ext>
            </a:extLst>
          </p:cNvPr>
          <p:cNvSpPr txBox="1"/>
          <p:nvPr/>
        </p:nvSpPr>
        <p:spPr>
          <a:xfrm>
            <a:off x="2938462" y="98851"/>
            <a:ext cx="6315075" cy="830997"/>
          </a:xfrm>
          <a:prstGeom prst="rect">
            <a:avLst/>
          </a:prstGeom>
          <a:noFill/>
        </p:spPr>
        <p:txBody>
          <a:bodyPr wrap="square" rtlCol="0">
            <a:spAutoFit/>
          </a:bodyPr>
          <a:lstStyle/>
          <a:p>
            <a:pPr algn="ctr"/>
            <a:r>
              <a:rPr lang="en-US" sz="4800" b="1" dirty="0"/>
              <a:t>Nevermore…</a:t>
            </a:r>
          </a:p>
        </p:txBody>
      </p:sp>
      <p:pic>
        <p:nvPicPr>
          <p:cNvPr id="4" name="Picture 3">
            <a:extLst>
              <a:ext uri="{FF2B5EF4-FFF2-40B4-BE49-F238E27FC236}">
                <a16:creationId xmlns:a16="http://schemas.microsoft.com/office/drawing/2014/main" id="{9EEA3766-06E1-F72C-79F9-CE43A3AAE7C3}"/>
              </a:ext>
            </a:extLst>
          </p:cNvPr>
          <p:cNvPicPr>
            <a:picLocks noChangeAspect="1"/>
          </p:cNvPicPr>
          <p:nvPr/>
        </p:nvPicPr>
        <p:blipFill>
          <a:blip r:embed="rId2"/>
          <a:stretch>
            <a:fillRect/>
          </a:stretch>
        </p:blipFill>
        <p:spPr>
          <a:xfrm>
            <a:off x="8954767" y="2128838"/>
            <a:ext cx="3061339" cy="2914650"/>
          </a:xfrm>
          <a:prstGeom prst="rect">
            <a:avLst/>
          </a:prstGeom>
        </p:spPr>
      </p:pic>
      <p:sp>
        <p:nvSpPr>
          <p:cNvPr id="5" name="TextBox 4">
            <a:extLst>
              <a:ext uri="{FF2B5EF4-FFF2-40B4-BE49-F238E27FC236}">
                <a16:creationId xmlns:a16="http://schemas.microsoft.com/office/drawing/2014/main" id="{045E3AA8-AC0B-D6DE-5CC0-2590BD610F43}"/>
              </a:ext>
            </a:extLst>
          </p:cNvPr>
          <p:cNvSpPr txBox="1"/>
          <p:nvPr/>
        </p:nvSpPr>
        <p:spPr>
          <a:xfrm>
            <a:off x="365351" y="2006491"/>
            <a:ext cx="7200900" cy="3693319"/>
          </a:xfrm>
          <a:prstGeom prst="rect">
            <a:avLst/>
          </a:prstGeom>
          <a:noFill/>
        </p:spPr>
        <p:txBody>
          <a:bodyPr wrap="square" rtlCol="0">
            <a:spAutoFit/>
          </a:bodyPr>
          <a:lstStyle/>
          <a:p>
            <a:pPr marL="285750" indent="-285750">
              <a:buFont typeface="Arial" panose="020B0604020202020204" pitchFamily="34" charset="0"/>
              <a:buChar char="•"/>
            </a:pPr>
            <a:r>
              <a:rPr lang="en-US" sz="2800" b="1" dirty="0"/>
              <a:t>Sexual Inuendo</a:t>
            </a:r>
          </a:p>
          <a:p>
            <a:pPr marL="285750" indent="-285750">
              <a:buFont typeface="Arial" panose="020B0604020202020204" pitchFamily="34" charset="0"/>
              <a:buChar char="•"/>
            </a:pPr>
            <a:r>
              <a:rPr lang="en-US" sz="2800" b="1" dirty="0"/>
              <a:t>Constantly call on the same person</a:t>
            </a:r>
          </a:p>
          <a:p>
            <a:pPr marL="285750" indent="-285750">
              <a:buFont typeface="Arial" panose="020B0604020202020204" pitchFamily="34" charset="0"/>
              <a:buChar char="•"/>
            </a:pPr>
            <a:r>
              <a:rPr lang="en-US" sz="2800" b="1" dirty="0"/>
              <a:t>Wing it</a:t>
            </a:r>
          </a:p>
          <a:p>
            <a:pPr marL="285750" indent="-285750">
              <a:buFont typeface="Arial" panose="020B0604020202020204" pitchFamily="34" charset="0"/>
              <a:buChar char="•"/>
            </a:pPr>
            <a:r>
              <a:rPr lang="en-US" sz="2800" b="1" dirty="0"/>
              <a:t>Embarrass someone</a:t>
            </a:r>
          </a:p>
          <a:p>
            <a:pPr marL="285750" indent="-285750">
              <a:buFont typeface="Arial" panose="020B0604020202020204" pitchFamily="34" charset="0"/>
              <a:buChar char="•"/>
            </a:pPr>
            <a:r>
              <a:rPr lang="en-US" sz="2800" b="1" dirty="0"/>
              <a:t>Wipe nose on your sleeve (unless you have a green </a:t>
            </a:r>
            <a:r>
              <a:rPr lang="en-US" sz="2800" b="1"/>
              <a:t>jacket on)</a:t>
            </a:r>
            <a:endParaRPr lang="en-US" sz="28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sz="2400"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77855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A455D-4BE4-2284-985F-00B74F1BAA80}"/>
              </a:ext>
            </a:extLst>
          </p:cNvPr>
          <p:cNvSpPr txBox="1"/>
          <p:nvPr/>
        </p:nvSpPr>
        <p:spPr>
          <a:xfrm>
            <a:off x="635452" y="1591270"/>
            <a:ext cx="8394247" cy="923330"/>
          </a:xfrm>
          <a:prstGeom prst="rect">
            <a:avLst/>
          </a:prstGeom>
          <a:noFill/>
        </p:spPr>
        <p:txBody>
          <a:bodyPr wrap="square" rtlCol="0">
            <a:spAutoFit/>
          </a:bodyPr>
          <a:lstStyle/>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217C924C-7CA7-B9D0-BC78-1C84AFCBFDD9}"/>
              </a:ext>
            </a:extLst>
          </p:cNvPr>
          <p:cNvSpPr txBox="1"/>
          <p:nvPr/>
        </p:nvSpPr>
        <p:spPr>
          <a:xfrm>
            <a:off x="2974553" y="467295"/>
            <a:ext cx="6243638" cy="73276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ea typeface="+mj-ea"/>
                <a:cs typeface="+mj-cs"/>
              </a:rPr>
              <a:t>Forever and Always…</a:t>
            </a:r>
          </a:p>
        </p:txBody>
      </p:sp>
      <p:pic>
        <p:nvPicPr>
          <p:cNvPr id="5" name="Picture 4" descr="When did this become my life?: Love story">
            <a:extLst>
              <a:ext uri="{FF2B5EF4-FFF2-40B4-BE49-F238E27FC236}">
                <a16:creationId xmlns:a16="http://schemas.microsoft.com/office/drawing/2014/main" id="{E0716F8B-BD71-AB23-5403-1022BE406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256"/>
          <a:stretch/>
        </p:blipFill>
        <p:spPr bwMode="auto">
          <a:xfrm>
            <a:off x="9218191" y="2307264"/>
            <a:ext cx="2973809" cy="29648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E3C27-2BE5-0360-7C0E-7F251156217C}"/>
              </a:ext>
            </a:extLst>
          </p:cNvPr>
          <p:cNvSpPr txBox="1"/>
          <p:nvPr/>
        </p:nvSpPr>
        <p:spPr>
          <a:xfrm>
            <a:off x="332012" y="2219742"/>
            <a:ext cx="8086725" cy="2677656"/>
          </a:xfrm>
          <a:prstGeom prst="rect">
            <a:avLst/>
          </a:prstGeom>
          <a:noFill/>
        </p:spPr>
        <p:txBody>
          <a:bodyPr wrap="square" rtlCol="0">
            <a:spAutoFit/>
          </a:bodyPr>
          <a:lstStyle/>
          <a:p>
            <a:pPr marL="342900" indent="-342900">
              <a:buFont typeface="Arial" panose="020B0604020202020204" pitchFamily="34" charset="0"/>
              <a:buChar char="•"/>
            </a:pPr>
            <a:r>
              <a:rPr lang="en-US" sz="2800" b="1" dirty="0"/>
              <a:t>Practice</a:t>
            </a:r>
          </a:p>
          <a:p>
            <a:pPr marL="342900" indent="-342900">
              <a:buFont typeface="Arial" panose="020B0604020202020204" pitchFamily="34" charset="0"/>
              <a:buChar char="•"/>
            </a:pPr>
            <a:r>
              <a:rPr lang="en-US" sz="2800" b="1" dirty="0"/>
              <a:t>Make eye contact throughout audience</a:t>
            </a:r>
          </a:p>
          <a:p>
            <a:pPr marL="285750" indent="-285750">
              <a:buFont typeface="Arial" panose="020B0604020202020204" pitchFamily="34" charset="0"/>
              <a:buChar char="•"/>
            </a:pPr>
            <a:r>
              <a:rPr lang="en-US" sz="2800" b="1" dirty="0"/>
              <a:t>Relate back to the audience</a:t>
            </a:r>
          </a:p>
          <a:p>
            <a:pPr marL="285750" indent="-285750">
              <a:buFont typeface="Arial" panose="020B0604020202020204" pitchFamily="34" charset="0"/>
              <a:buChar char="•"/>
            </a:pPr>
            <a:r>
              <a:rPr lang="en-US" sz="2800" b="1" dirty="0"/>
              <a:t>Turn the cell phone off or down</a:t>
            </a:r>
          </a:p>
          <a:p>
            <a:pPr marL="285750" indent="-285750">
              <a:buFont typeface="Arial" panose="020B0604020202020204" pitchFamily="34" charset="0"/>
              <a:buChar char="•"/>
            </a:pPr>
            <a:r>
              <a:rPr lang="en-US" sz="2800" b="1" dirty="0"/>
              <a:t>Recognize the entire audience</a:t>
            </a:r>
          </a:p>
          <a:p>
            <a:pPr marL="285750" indent="-285750">
              <a:buFont typeface="Arial" panose="020B0604020202020204" pitchFamily="34" charset="0"/>
              <a:buChar char="•"/>
            </a:pPr>
            <a:r>
              <a:rPr lang="en-US" sz="2800" b="1" dirty="0"/>
              <a:t>Keep the audience engaged</a:t>
            </a:r>
          </a:p>
        </p:txBody>
      </p:sp>
    </p:spTree>
    <p:extLst>
      <p:ext uri="{BB962C8B-B14F-4D97-AF65-F5344CB8AC3E}">
        <p14:creationId xmlns:p14="http://schemas.microsoft.com/office/powerpoint/2010/main" val="3641099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A455D-4BE4-2284-985F-00B74F1BAA80}"/>
              </a:ext>
            </a:extLst>
          </p:cNvPr>
          <p:cNvSpPr txBox="1"/>
          <p:nvPr/>
        </p:nvSpPr>
        <p:spPr>
          <a:xfrm>
            <a:off x="635452" y="1591270"/>
            <a:ext cx="8394247" cy="923330"/>
          </a:xfrm>
          <a:prstGeom prst="rect">
            <a:avLst/>
          </a:prstGeom>
          <a:noFill/>
        </p:spPr>
        <p:txBody>
          <a:bodyPr wrap="square" rtlCol="0">
            <a:spAutoFit/>
          </a:bodyPr>
          <a:lstStyle/>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217C924C-7CA7-B9D0-BC78-1C84AFCBFDD9}"/>
              </a:ext>
            </a:extLst>
          </p:cNvPr>
          <p:cNvSpPr txBox="1"/>
          <p:nvPr/>
        </p:nvSpPr>
        <p:spPr>
          <a:xfrm>
            <a:off x="2974553" y="467295"/>
            <a:ext cx="6243638" cy="73276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ea typeface="+mj-ea"/>
                <a:cs typeface="+mj-cs"/>
              </a:rPr>
              <a:t>Forever and Always…</a:t>
            </a:r>
          </a:p>
        </p:txBody>
      </p:sp>
      <p:pic>
        <p:nvPicPr>
          <p:cNvPr id="5" name="Picture 4" descr="When did this become my life?: Love story">
            <a:extLst>
              <a:ext uri="{FF2B5EF4-FFF2-40B4-BE49-F238E27FC236}">
                <a16:creationId xmlns:a16="http://schemas.microsoft.com/office/drawing/2014/main" id="{E0716F8B-BD71-AB23-5403-1022BE406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9256"/>
          <a:stretch/>
        </p:blipFill>
        <p:spPr bwMode="auto">
          <a:xfrm>
            <a:off x="9218191" y="2307264"/>
            <a:ext cx="2973809" cy="2964823"/>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01E3C27-2BE5-0360-7C0E-7F251156217C}"/>
              </a:ext>
            </a:extLst>
          </p:cNvPr>
          <p:cNvSpPr txBox="1"/>
          <p:nvPr/>
        </p:nvSpPr>
        <p:spPr>
          <a:xfrm>
            <a:off x="549726" y="2052935"/>
            <a:ext cx="8086725" cy="3231654"/>
          </a:xfrm>
          <a:prstGeom prst="rect">
            <a:avLst/>
          </a:prstGeom>
          <a:noFill/>
        </p:spPr>
        <p:txBody>
          <a:bodyPr wrap="square" rtlCol="0">
            <a:spAutoFit/>
          </a:bodyPr>
          <a:lstStyle/>
          <a:p>
            <a:pPr marL="285750" indent="-285750">
              <a:buFont typeface="Arial" panose="020B0604020202020204" pitchFamily="34" charset="0"/>
              <a:buChar char="•"/>
            </a:pPr>
            <a:r>
              <a:rPr lang="en-US" sz="2800" b="1" dirty="0"/>
              <a:t>Start with a strong opening</a:t>
            </a:r>
          </a:p>
          <a:p>
            <a:pPr marL="285750" indent="-285750">
              <a:buFont typeface="Arial" panose="020B0604020202020204" pitchFamily="34" charset="0"/>
              <a:buChar char="•"/>
            </a:pPr>
            <a:r>
              <a:rPr lang="en-US" sz="2800" b="1" dirty="0"/>
              <a:t>Stay positive &amp; Be Professional</a:t>
            </a:r>
          </a:p>
          <a:p>
            <a:pPr marL="285750" indent="-285750">
              <a:buFont typeface="Arial" panose="020B0604020202020204" pitchFamily="34" charset="0"/>
              <a:buChar char="•"/>
            </a:pPr>
            <a:r>
              <a:rPr lang="en-US" sz="2800" b="1" dirty="0"/>
              <a:t>If you miss a point move on </a:t>
            </a:r>
          </a:p>
          <a:p>
            <a:pPr marL="285750" indent="-285750">
              <a:buFont typeface="Arial" panose="020B0604020202020204" pitchFamily="34" charset="0"/>
              <a:buChar char="•"/>
            </a:pPr>
            <a:r>
              <a:rPr lang="en-US" sz="2800" b="1" dirty="0"/>
              <a:t>Have your handouts ready.  No fumbling.</a:t>
            </a:r>
          </a:p>
          <a:p>
            <a:pPr marL="285750" indent="-285750">
              <a:buFont typeface="Arial" panose="020B0604020202020204" pitchFamily="34" charset="0"/>
              <a:buChar char="•"/>
            </a:pPr>
            <a:r>
              <a:rPr lang="en-US" sz="2800" b="1" dirty="0"/>
              <a:t>Have a backup plan</a:t>
            </a:r>
          </a:p>
          <a:p>
            <a:pPr marL="285750" indent="-285750">
              <a:buFont typeface="Arial" panose="020B0604020202020204" pitchFamily="34" charset="0"/>
              <a:buChar char="•"/>
            </a:pPr>
            <a:r>
              <a:rPr lang="en-US" sz="2800" b="1" dirty="0"/>
              <a:t>Be Positive!</a:t>
            </a:r>
          </a:p>
          <a:p>
            <a:pPr marL="285750" indent="-285750">
              <a:buFont typeface="Arial" panose="020B0604020202020204" pitchFamily="34" charset="0"/>
              <a:buChar char="•"/>
            </a:pPr>
            <a:endParaRPr lang="en-US" b="1"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8176577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5A455D-4BE4-2284-985F-00B74F1BAA80}"/>
              </a:ext>
            </a:extLst>
          </p:cNvPr>
          <p:cNvSpPr txBox="1"/>
          <p:nvPr/>
        </p:nvSpPr>
        <p:spPr>
          <a:xfrm>
            <a:off x="635452" y="1591270"/>
            <a:ext cx="8394247" cy="923330"/>
          </a:xfrm>
          <a:prstGeom prst="rect">
            <a:avLst/>
          </a:prstGeom>
          <a:noFill/>
        </p:spPr>
        <p:txBody>
          <a:bodyPr wrap="square" rtlCol="0">
            <a:spAutoFit/>
          </a:bodyPr>
          <a:lstStyle/>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endParaRPr lang="en-US" dirty="0"/>
          </a:p>
        </p:txBody>
      </p:sp>
      <p:sp>
        <p:nvSpPr>
          <p:cNvPr id="2" name="TextBox 1">
            <a:extLst>
              <a:ext uri="{FF2B5EF4-FFF2-40B4-BE49-F238E27FC236}">
                <a16:creationId xmlns:a16="http://schemas.microsoft.com/office/drawing/2014/main" id="{217C924C-7CA7-B9D0-BC78-1C84AFCBFDD9}"/>
              </a:ext>
            </a:extLst>
          </p:cNvPr>
          <p:cNvSpPr txBox="1"/>
          <p:nvPr/>
        </p:nvSpPr>
        <p:spPr>
          <a:xfrm>
            <a:off x="2974553" y="467295"/>
            <a:ext cx="6243638" cy="732769"/>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4800" b="1" dirty="0">
                <a:ea typeface="+mj-ea"/>
                <a:cs typeface="+mj-cs"/>
              </a:rPr>
              <a:t>Forever and Always…</a:t>
            </a:r>
          </a:p>
        </p:txBody>
      </p:sp>
      <p:sp>
        <p:nvSpPr>
          <p:cNvPr id="6" name="TextBox 5">
            <a:extLst>
              <a:ext uri="{FF2B5EF4-FFF2-40B4-BE49-F238E27FC236}">
                <a16:creationId xmlns:a16="http://schemas.microsoft.com/office/drawing/2014/main" id="{101E3C27-2BE5-0360-7C0E-7F251156217C}"/>
              </a:ext>
            </a:extLst>
          </p:cNvPr>
          <p:cNvSpPr txBox="1"/>
          <p:nvPr/>
        </p:nvSpPr>
        <p:spPr>
          <a:xfrm>
            <a:off x="1703612" y="2690336"/>
            <a:ext cx="4566559" cy="1477328"/>
          </a:xfrm>
          <a:prstGeom prst="rect">
            <a:avLst/>
          </a:prstGeom>
          <a:noFill/>
        </p:spPr>
        <p:txBody>
          <a:bodyPr wrap="square" rtlCol="0">
            <a:spAutoFit/>
          </a:bodyPr>
          <a:lstStyle/>
          <a:p>
            <a:r>
              <a:rPr lang="en-US" sz="7200" b="1" dirty="0"/>
              <a:t>Have FUN!</a:t>
            </a:r>
          </a:p>
          <a:p>
            <a:pPr marL="285750" indent="-285750">
              <a:buFont typeface="Arial" panose="020B0604020202020204" pitchFamily="34" charset="0"/>
              <a:buChar char="•"/>
            </a:pPr>
            <a:endParaRPr lang="en-US" dirty="0"/>
          </a:p>
        </p:txBody>
      </p:sp>
      <p:pic>
        <p:nvPicPr>
          <p:cNvPr id="7" name="Picture 6" descr="A logo of a company&#10;&#10;Description automatically generated">
            <a:extLst>
              <a:ext uri="{FF2B5EF4-FFF2-40B4-BE49-F238E27FC236}">
                <a16:creationId xmlns:a16="http://schemas.microsoft.com/office/drawing/2014/main" id="{1EFBB31B-6F55-0AD3-F6B9-500065743AA5}"/>
              </a:ext>
            </a:extLst>
          </p:cNvPr>
          <p:cNvPicPr>
            <a:picLocks noChangeAspect="1"/>
          </p:cNvPicPr>
          <p:nvPr/>
        </p:nvPicPr>
        <p:blipFill>
          <a:blip r:embed="rId3"/>
          <a:stretch>
            <a:fillRect/>
          </a:stretch>
        </p:blipFill>
        <p:spPr>
          <a:xfrm>
            <a:off x="6270171" y="1569499"/>
            <a:ext cx="5071836" cy="4382206"/>
          </a:xfrm>
          <a:prstGeom prst="rect">
            <a:avLst/>
          </a:prstGeom>
        </p:spPr>
      </p:pic>
      <p:sp>
        <p:nvSpPr>
          <p:cNvPr id="8" name="TextBox 7">
            <a:extLst>
              <a:ext uri="{FF2B5EF4-FFF2-40B4-BE49-F238E27FC236}">
                <a16:creationId xmlns:a16="http://schemas.microsoft.com/office/drawing/2014/main" id="{B7C6C1CE-4D17-1902-D6F7-4EA423A71E65}"/>
              </a:ext>
            </a:extLst>
          </p:cNvPr>
          <p:cNvSpPr txBox="1"/>
          <p:nvPr/>
        </p:nvSpPr>
        <p:spPr>
          <a:xfrm>
            <a:off x="6847113" y="5854907"/>
            <a:ext cx="4365172" cy="369332"/>
          </a:xfrm>
          <a:prstGeom prst="rect">
            <a:avLst/>
          </a:prstGeom>
          <a:noFill/>
        </p:spPr>
        <p:txBody>
          <a:bodyPr wrap="square" rtlCol="0">
            <a:spAutoFit/>
          </a:bodyPr>
          <a:lstStyle/>
          <a:p>
            <a:r>
              <a:rPr lang="en-US" b="1" dirty="0">
                <a:latin typeface="Amasis MT Pro Black" panose="02040A04050005020304" pitchFamily="18" charset="0"/>
              </a:rPr>
              <a:t>ID Dave Wineman 2024-2026</a:t>
            </a:r>
          </a:p>
        </p:txBody>
      </p:sp>
      <p:sp>
        <p:nvSpPr>
          <p:cNvPr id="3" name="TextBox 2">
            <a:extLst>
              <a:ext uri="{FF2B5EF4-FFF2-40B4-BE49-F238E27FC236}">
                <a16:creationId xmlns:a16="http://schemas.microsoft.com/office/drawing/2014/main" id="{A39A5D01-29BC-3A0E-F326-FEB16200921E}"/>
              </a:ext>
            </a:extLst>
          </p:cNvPr>
          <p:cNvSpPr txBox="1"/>
          <p:nvPr/>
        </p:nvSpPr>
        <p:spPr>
          <a:xfrm>
            <a:off x="2342158" y="3936831"/>
            <a:ext cx="3289465" cy="461665"/>
          </a:xfrm>
          <a:prstGeom prst="rect">
            <a:avLst/>
          </a:prstGeom>
          <a:noFill/>
        </p:spPr>
        <p:txBody>
          <a:bodyPr wrap="square" rtlCol="0">
            <a:spAutoFit/>
          </a:bodyPr>
          <a:lstStyle/>
          <a:p>
            <a:r>
              <a:rPr lang="en-US" sz="2400" b="1" dirty="0"/>
              <a:t>Friendly, Upbeat &amp; Nice!</a:t>
            </a:r>
          </a:p>
        </p:txBody>
      </p:sp>
    </p:spTree>
    <p:extLst>
      <p:ext uri="{BB962C8B-B14F-4D97-AF65-F5344CB8AC3E}">
        <p14:creationId xmlns:p14="http://schemas.microsoft.com/office/powerpoint/2010/main" val="37263382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4404972" y="508908"/>
            <a:ext cx="3490913" cy="830997"/>
          </a:xfrm>
          <a:prstGeom prst="rect">
            <a:avLst/>
          </a:prstGeom>
          <a:noFill/>
        </p:spPr>
        <p:txBody>
          <a:bodyPr wrap="square" rtlCol="0">
            <a:spAutoFit/>
          </a:bodyPr>
          <a:lstStyle/>
          <a:p>
            <a:pPr algn="ctr"/>
            <a:r>
              <a:rPr lang="en-US" sz="4800" b="1" dirty="0"/>
              <a:t>Resources</a:t>
            </a:r>
          </a:p>
        </p:txBody>
      </p:sp>
      <p:sp>
        <p:nvSpPr>
          <p:cNvPr id="4" name="TextBox 3">
            <a:extLst>
              <a:ext uri="{FF2B5EF4-FFF2-40B4-BE49-F238E27FC236}">
                <a16:creationId xmlns:a16="http://schemas.microsoft.com/office/drawing/2014/main" id="{CB5A455D-4BE4-2284-985F-00B74F1BAA80}"/>
              </a:ext>
            </a:extLst>
          </p:cNvPr>
          <p:cNvSpPr txBox="1"/>
          <p:nvPr/>
        </p:nvSpPr>
        <p:spPr>
          <a:xfrm>
            <a:off x="664028" y="1754607"/>
            <a:ext cx="10972800" cy="3416320"/>
          </a:xfrm>
          <a:prstGeom prst="rect">
            <a:avLst/>
          </a:prstGeom>
          <a:noFill/>
        </p:spPr>
        <p:txBody>
          <a:bodyPr wrap="square" rtlCol="0">
            <a:spAutoFit/>
          </a:bodyPr>
          <a:lstStyle/>
          <a:p>
            <a:pPr marL="285750" indent="-285750">
              <a:buFont typeface="Arial" panose="020B0604020202020204" pitchFamily="34" charset="0"/>
              <a:buChar char="•"/>
            </a:pPr>
            <a:r>
              <a:rPr lang="en-US" sz="3600" b="1" dirty="0"/>
              <a:t>Lions Learn</a:t>
            </a:r>
            <a:r>
              <a:rPr lang="en-US" sz="3600" dirty="0"/>
              <a:t>		</a:t>
            </a:r>
          </a:p>
          <a:p>
            <a:pPr marL="285750" indent="-285750">
              <a:buFont typeface="Arial" panose="020B0604020202020204" pitchFamily="34" charset="0"/>
              <a:buChar char="•"/>
            </a:pPr>
            <a:r>
              <a:rPr lang="en-US" sz="3600" b="1" dirty="0"/>
              <a:t>Lions University, Course 227</a:t>
            </a:r>
          </a:p>
          <a:p>
            <a:pPr marL="285750" indent="-285750">
              <a:buFont typeface="Arial" panose="020B0604020202020204" pitchFamily="34" charset="0"/>
              <a:buChar char="•"/>
            </a:pPr>
            <a:r>
              <a:rPr lang="en-US" sz="3600" b="1" dirty="0"/>
              <a:t>Dale Carnegie</a:t>
            </a:r>
            <a:r>
              <a:rPr lang="en-US" sz="3600" dirty="0"/>
              <a:t>	</a:t>
            </a:r>
            <a:r>
              <a:rPr lang="en-US" sz="2400" b="1" dirty="0"/>
              <a:t>www.dalecarnegie.com/</a:t>
            </a:r>
          </a:p>
          <a:p>
            <a:pPr marL="285750" indent="-285750">
              <a:buFont typeface="Arial" panose="020B0604020202020204" pitchFamily="34" charset="0"/>
              <a:buChar char="•"/>
            </a:pPr>
            <a:r>
              <a:rPr lang="en-US" sz="3600" b="1" dirty="0"/>
              <a:t>Toastmasters</a:t>
            </a:r>
            <a:r>
              <a:rPr lang="en-US" sz="3600" dirty="0"/>
              <a:t>	</a:t>
            </a:r>
            <a:r>
              <a:rPr lang="en-US" sz="2400" b="1" dirty="0"/>
              <a:t>www.toastmasters.org/education/pathways</a:t>
            </a:r>
          </a:p>
          <a:p>
            <a:pPr marL="285750" indent="-285750">
              <a:buFont typeface="Arial" panose="020B0604020202020204" pitchFamily="34" charset="0"/>
              <a:buChar char="•"/>
            </a:pPr>
            <a:r>
              <a:rPr lang="en-US" sz="3600" b="1" dirty="0"/>
              <a:t>Jaunty</a:t>
            </a:r>
            <a:r>
              <a:rPr lang="en-US" sz="3600" dirty="0"/>
              <a:t>       		</a:t>
            </a:r>
            <a:r>
              <a:rPr lang="en-US" sz="2400" b="1" dirty="0">
                <a:hlinkClick r:id="rId3"/>
              </a:rPr>
              <a:t>www.jaunty.org/blog/public-speaking-tips/</a:t>
            </a:r>
            <a:endParaRPr lang="en-US" sz="3600" b="1" dirty="0"/>
          </a:p>
          <a:p>
            <a:pPr marL="285750" indent="-285750">
              <a:buFont typeface="Arial" panose="020B0604020202020204" pitchFamily="34" charset="0"/>
              <a:buChar char="•"/>
            </a:pPr>
            <a:r>
              <a:rPr lang="en-US" sz="3600" b="1" dirty="0"/>
              <a:t>Cabinet Meetings</a:t>
            </a:r>
            <a:endParaRPr lang="en-US" sz="2400" b="1" dirty="0"/>
          </a:p>
        </p:txBody>
      </p:sp>
      <p:sp>
        <p:nvSpPr>
          <p:cNvPr id="2" name="TextBox 1">
            <a:extLst>
              <a:ext uri="{FF2B5EF4-FFF2-40B4-BE49-F238E27FC236}">
                <a16:creationId xmlns:a16="http://schemas.microsoft.com/office/drawing/2014/main" id="{A34DD29C-DE75-F9BE-A8DD-687B70AD389B}"/>
              </a:ext>
            </a:extLst>
          </p:cNvPr>
          <p:cNvSpPr txBox="1"/>
          <p:nvPr/>
        </p:nvSpPr>
        <p:spPr>
          <a:xfrm>
            <a:off x="2460172" y="5652201"/>
            <a:ext cx="9024257" cy="461665"/>
          </a:xfrm>
          <a:prstGeom prst="rect">
            <a:avLst/>
          </a:prstGeom>
          <a:noFill/>
        </p:spPr>
        <p:txBody>
          <a:bodyPr wrap="square" rtlCol="0">
            <a:spAutoFit/>
          </a:bodyPr>
          <a:lstStyle/>
          <a:p>
            <a:r>
              <a:rPr lang="en-US" sz="2400" b="1" dirty="0"/>
              <a:t>*** Always carry membership applications with you!!!</a:t>
            </a:r>
          </a:p>
        </p:txBody>
      </p:sp>
    </p:spTree>
    <p:extLst>
      <p:ext uri="{BB962C8B-B14F-4D97-AF65-F5344CB8AC3E}">
        <p14:creationId xmlns:p14="http://schemas.microsoft.com/office/powerpoint/2010/main" val="309740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C3226F0-AB8E-A3BD-E271-91F5E4290F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791" y="1490263"/>
            <a:ext cx="5439850" cy="38774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7D5A33F-C120-FCB7-1BD5-68D3164B8B76}"/>
              </a:ext>
            </a:extLst>
          </p:cNvPr>
          <p:cNvSpPr txBox="1"/>
          <p:nvPr/>
        </p:nvSpPr>
        <p:spPr>
          <a:xfrm>
            <a:off x="2478542" y="514350"/>
            <a:ext cx="7343774" cy="830997"/>
          </a:xfrm>
          <a:prstGeom prst="rect">
            <a:avLst/>
          </a:prstGeom>
          <a:noFill/>
        </p:spPr>
        <p:txBody>
          <a:bodyPr wrap="square" rtlCol="0">
            <a:spAutoFit/>
          </a:bodyPr>
          <a:lstStyle/>
          <a:p>
            <a:pPr algn="ctr"/>
            <a:r>
              <a:rPr lang="en-US" sz="4800" b="1" dirty="0"/>
              <a:t>Call to Action</a:t>
            </a:r>
          </a:p>
        </p:txBody>
      </p:sp>
      <p:sp>
        <p:nvSpPr>
          <p:cNvPr id="4" name="TextBox 3">
            <a:extLst>
              <a:ext uri="{FF2B5EF4-FFF2-40B4-BE49-F238E27FC236}">
                <a16:creationId xmlns:a16="http://schemas.microsoft.com/office/drawing/2014/main" id="{CB5A455D-4BE4-2284-985F-00B74F1BAA80}"/>
              </a:ext>
            </a:extLst>
          </p:cNvPr>
          <p:cNvSpPr txBox="1"/>
          <p:nvPr/>
        </p:nvSpPr>
        <p:spPr>
          <a:xfrm>
            <a:off x="4292116" y="3862564"/>
            <a:ext cx="7385676" cy="2031325"/>
          </a:xfrm>
          <a:prstGeom prst="rect">
            <a:avLst/>
          </a:prstGeom>
          <a:noFill/>
        </p:spPr>
        <p:txBody>
          <a:bodyPr wrap="square" rtlCol="0">
            <a:spAutoFit/>
          </a:bodyPr>
          <a:lstStyle/>
          <a:p>
            <a:r>
              <a:rPr lang="en-US" sz="3600" b="1" dirty="0"/>
              <a:t>Public Speaking is a skill.  Practice.  Be positive.  Change peoples lives.  Make your mark.</a:t>
            </a:r>
          </a:p>
          <a:p>
            <a:endParaRPr lang="en-US" dirty="0"/>
          </a:p>
        </p:txBody>
      </p:sp>
    </p:spTree>
    <p:extLst>
      <p:ext uri="{BB962C8B-B14F-4D97-AF65-F5344CB8AC3E}">
        <p14:creationId xmlns:p14="http://schemas.microsoft.com/office/powerpoint/2010/main" val="1172766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ackground Banner">
            <a:extLst>
              <a:ext uri="{FF2B5EF4-FFF2-40B4-BE49-F238E27FC236}">
                <a16:creationId xmlns:a16="http://schemas.microsoft.com/office/drawing/2014/main" id="{24C9B403-3AFB-4D6B-CA71-45F28C3C71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474" y="1677556"/>
            <a:ext cx="10935348" cy="460053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DAB4AD-B723-C11E-F90F-532ECD341B6A}"/>
              </a:ext>
            </a:extLst>
          </p:cNvPr>
          <p:cNvSpPr txBox="1"/>
          <p:nvPr/>
        </p:nvSpPr>
        <p:spPr>
          <a:xfrm>
            <a:off x="7471399" y="2204381"/>
            <a:ext cx="5399314" cy="369332"/>
          </a:xfrm>
          <a:prstGeom prst="rect">
            <a:avLst/>
          </a:prstGeom>
          <a:noFill/>
        </p:spPr>
        <p:txBody>
          <a:bodyPr wrap="square" rtlCol="0">
            <a:spAutoFit/>
          </a:bodyPr>
          <a:lstStyle/>
          <a:p>
            <a:r>
              <a:rPr lang="en-US" dirty="0">
                <a:latin typeface="Amasis MT Pro Black" panose="02040A04050005020304" pitchFamily="18" charset="0"/>
              </a:rPr>
              <a:t>Public Speaking…</a:t>
            </a:r>
            <a:r>
              <a:rPr lang="en-US" dirty="0"/>
              <a:t>		</a:t>
            </a:r>
          </a:p>
        </p:txBody>
      </p:sp>
      <p:sp>
        <p:nvSpPr>
          <p:cNvPr id="5" name="TextBox 4">
            <a:extLst>
              <a:ext uri="{FF2B5EF4-FFF2-40B4-BE49-F238E27FC236}">
                <a16:creationId xmlns:a16="http://schemas.microsoft.com/office/drawing/2014/main" id="{15BE6CE7-5D3A-9D46-CB1E-07EDEA07A7A9}"/>
              </a:ext>
            </a:extLst>
          </p:cNvPr>
          <p:cNvSpPr txBox="1"/>
          <p:nvPr/>
        </p:nvSpPr>
        <p:spPr>
          <a:xfrm>
            <a:off x="8018819" y="2665675"/>
            <a:ext cx="359229" cy="923330"/>
          </a:xfrm>
          <a:prstGeom prst="rect">
            <a:avLst/>
          </a:prstGeom>
          <a:noFill/>
        </p:spPr>
        <p:txBody>
          <a:bodyPr wrap="square" rtlCol="0">
            <a:spAutoFit/>
          </a:bodyPr>
          <a:lstStyle/>
          <a:p>
            <a:r>
              <a:rPr lang="en-US" dirty="0">
                <a:latin typeface="Amasis MT Pro Black" panose="020F0502020204030204" pitchFamily="18" charset="0"/>
              </a:rPr>
              <a:t>J</a:t>
            </a:r>
          </a:p>
          <a:p>
            <a:r>
              <a:rPr lang="en-US" dirty="0">
                <a:latin typeface="Amasis MT Pro Black" panose="020F0502020204030204" pitchFamily="18" charset="0"/>
              </a:rPr>
              <a:t>O</a:t>
            </a:r>
          </a:p>
          <a:p>
            <a:r>
              <a:rPr lang="en-US" dirty="0">
                <a:latin typeface="Amasis MT Pro Black" panose="020F0502020204030204" pitchFamily="18" charset="0"/>
              </a:rPr>
              <a:t>Y</a:t>
            </a:r>
          </a:p>
        </p:txBody>
      </p:sp>
      <p:sp>
        <p:nvSpPr>
          <p:cNvPr id="7" name="TextBox 6">
            <a:extLst>
              <a:ext uri="{FF2B5EF4-FFF2-40B4-BE49-F238E27FC236}">
                <a16:creationId xmlns:a16="http://schemas.microsoft.com/office/drawing/2014/main" id="{30E0720F-BC4F-8C4A-F035-0A515BFB73D9}"/>
              </a:ext>
            </a:extLst>
          </p:cNvPr>
          <p:cNvSpPr txBox="1"/>
          <p:nvPr/>
        </p:nvSpPr>
        <p:spPr>
          <a:xfrm>
            <a:off x="8432708" y="2665675"/>
            <a:ext cx="4048639" cy="923330"/>
          </a:xfrm>
          <a:prstGeom prst="rect">
            <a:avLst/>
          </a:prstGeom>
          <a:noFill/>
        </p:spPr>
        <p:txBody>
          <a:bodyPr wrap="square" rtlCol="0">
            <a:spAutoFit/>
          </a:bodyPr>
          <a:lstStyle/>
          <a:p>
            <a:r>
              <a:rPr lang="en-US" dirty="0">
                <a:latin typeface="Amasis MT Pro Black" panose="02040A04050005020304" pitchFamily="18" charset="0"/>
              </a:rPr>
              <a:t>Journey</a:t>
            </a:r>
          </a:p>
          <a:p>
            <a:r>
              <a:rPr lang="en-US" dirty="0">
                <a:latin typeface="Amasis MT Pro Black" panose="02040A04050005020304" pitchFamily="18" charset="0"/>
              </a:rPr>
              <a:t>Opportunity</a:t>
            </a:r>
          </a:p>
          <a:p>
            <a:r>
              <a:rPr lang="en-US" dirty="0">
                <a:latin typeface="Amasis MT Pro Black" panose="02040A04050005020304" pitchFamily="18" charset="0"/>
              </a:rPr>
              <a:t>Yield</a:t>
            </a:r>
          </a:p>
        </p:txBody>
      </p:sp>
      <p:sp>
        <p:nvSpPr>
          <p:cNvPr id="8" name="TextBox 7">
            <a:extLst>
              <a:ext uri="{FF2B5EF4-FFF2-40B4-BE49-F238E27FC236}">
                <a16:creationId xmlns:a16="http://schemas.microsoft.com/office/drawing/2014/main" id="{94D743E8-B6E3-B395-3641-51725CBFDED7}"/>
              </a:ext>
            </a:extLst>
          </p:cNvPr>
          <p:cNvSpPr txBox="1"/>
          <p:nvPr/>
        </p:nvSpPr>
        <p:spPr>
          <a:xfrm>
            <a:off x="8682489" y="3608492"/>
            <a:ext cx="2866407" cy="369332"/>
          </a:xfrm>
          <a:prstGeom prst="rect">
            <a:avLst/>
          </a:prstGeom>
          <a:noFill/>
        </p:spPr>
        <p:txBody>
          <a:bodyPr wrap="square" rtlCol="0">
            <a:spAutoFit/>
          </a:bodyPr>
          <a:lstStyle/>
          <a:p>
            <a:r>
              <a:rPr lang="en-US" b="1" i="1" dirty="0">
                <a:latin typeface="Amasis MT Pro Black" panose="02040A04050005020304" pitchFamily="18" charset="0"/>
              </a:rPr>
              <a:t>ID Dave Wineman</a:t>
            </a:r>
          </a:p>
        </p:txBody>
      </p:sp>
    </p:spTree>
    <p:extLst>
      <p:ext uri="{BB962C8B-B14F-4D97-AF65-F5344CB8AC3E}">
        <p14:creationId xmlns:p14="http://schemas.microsoft.com/office/powerpoint/2010/main" val="27410483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5A33F-C120-FCB7-1BD5-68D3164B8B76}"/>
              </a:ext>
            </a:extLst>
          </p:cNvPr>
          <p:cNvSpPr txBox="1"/>
          <p:nvPr/>
        </p:nvSpPr>
        <p:spPr>
          <a:xfrm>
            <a:off x="2478542" y="514350"/>
            <a:ext cx="7343774" cy="830997"/>
          </a:xfrm>
          <a:prstGeom prst="rect">
            <a:avLst/>
          </a:prstGeom>
          <a:noFill/>
        </p:spPr>
        <p:txBody>
          <a:bodyPr wrap="square" rtlCol="0">
            <a:spAutoFit/>
          </a:bodyPr>
          <a:lstStyle/>
          <a:p>
            <a:pPr algn="ctr"/>
            <a:r>
              <a:rPr lang="en-US" sz="4800" b="1" dirty="0"/>
              <a:t>Questions</a:t>
            </a:r>
          </a:p>
        </p:txBody>
      </p:sp>
      <p:sp>
        <p:nvSpPr>
          <p:cNvPr id="5" name="AutoShape 4" descr="horse holding question mark — Stock Photo © julos #127128762">
            <a:extLst>
              <a:ext uri="{FF2B5EF4-FFF2-40B4-BE49-F238E27FC236}">
                <a16:creationId xmlns:a16="http://schemas.microsoft.com/office/drawing/2014/main" id="{72C83552-2E7C-E946-BFFA-88BF4A4332B4}"/>
              </a:ext>
            </a:extLst>
          </p:cNvPr>
          <p:cNvSpPr>
            <a:spLocks noChangeAspect="1" noChangeArrowheads="1"/>
          </p:cNvSpPr>
          <p:nvPr/>
        </p:nvSpPr>
        <p:spPr bwMode="auto">
          <a:xfrm>
            <a:off x="5943599" y="3276599"/>
            <a:ext cx="1567543" cy="156754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F94D30FF-483F-32BD-50AE-E1BE177345A3}"/>
              </a:ext>
            </a:extLst>
          </p:cNvPr>
          <p:cNvPicPr>
            <a:picLocks noChangeAspect="1"/>
          </p:cNvPicPr>
          <p:nvPr/>
        </p:nvPicPr>
        <p:blipFill>
          <a:blip r:embed="rId3"/>
          <a:stretch>
            <a:fillRect/>
          </a:stretch>
        </p:blipFill>
        <p:spPr>
          <a:xfrm>
            <a:off x="3338148" y="1552934"/>
            <a:ext cx="5210902" cy="4601217"/>
          </a:xfrm>
          <a:prstGeom prst="rect">
            <a:avLst/>
          </a:prstGeom>
        </p:spPr>
      </p:pic>
    </p:spTree>
    <p:extLst>
      <p:ext uri="{BB962C8B-B14F-4D97-AF65-F5344CB8AC3E}">
        <p14:creationId xmlns:p14="http://schemas.microsoft.com/office/powerpoint/2010/main" val="19528876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내 아이가 보내는 비밀신호 - 줄 서는 걸 무서워해요. : 네이버 블로그">
            <a:extLst>
              <a:ext uri="{FF2B5EF4-FFF2-40B4-BE49-F238E27FC236}">
                <a16:creationId xmlns:a16="http://schemas.microsoft.com/office/drawing/2014/main" id="{88948BD6-AF51-D780-2AD5-8B26E4A13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8786" y="1715407"/>
            <a:ext cx="7837714" cy="4400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4C444BB-EBE9-17D6-7269-CFDD64B2B0B1}"/>
              </a:ext>
            </a:extLst>
          </p:cNvPr>
          <p:cNvSpPr txBox="1"/>
          <p:nvPr/>
        </p:nvSpPr>
        <p:spPr>
          <a:xfrm>
            <a:off x="3472543" y="566057"/>
            <a:ext cx="5410200" cy="830997"/>
          </a:xfrm>
          <a:prstGeom prst="rect">
            <a:avLst/>
          </a:prstGeom>
          <a:noFill/>
        </p:spPr>
        <p:txBody>
          <a:bodyPr wrap="square" rtlCol="0">
            <a:spAutoFit/>
          </a:bodyPr>
          <a:lstStyle/>
          <a:p>
            <a:r>
              <a:rPr lang="en-US" sz="4800" b="1" dirty="0"/>
              <a:t>Look Familiar???</a:t>
            </a:r>
          </a:p>
        </p:txBody>
      </p:sp>
    </p:spTree>
    <p:extLst>
      <p:ext uri="{BB962C8B-B14F-4D97-AF65-F5344CB8AC3E}">
        <p14:creationId xmlns:p14="http://schemas.microsoft.com/office/powerpoint/2010/main" val="6455078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973C1D-CE6D-2BB5-1861-3F7E525080FF}"/>
              </a:ext>
            </a:extLst>
          </p:cNvPr>
          <p:cNvSpPr txBox="1"/>
          <p:nvPr/>
        </p:nvSpPr>
        <p:spPr>
          <a:xfrm>
            <a:off x="831055" y="5129213"/>
            <a:ext cx="10529887" cy="584775"/>
          </a:xfrm>
          <a:prstGeom prst="rect">
            <a:avLst/>
          </a:prstGeom>
          <a:noFill/>
        </p:spPr>
        <p:txBody>
          <a:bodyPr wrap="square" rtlCol="0">
            <a:spAutoFit/>
          </a:bodyPr>
          <a:lstStyle/>
          <a:p>
            <a:pPr algn="ctr"/>
            <a:r>
              <a:rPr lang="en-US" sz="3200" b="1" dirty="0"/>
              <a:t>Shout it out!</a:t>
            </a:r>
            <a:endParaRPr lang="en-US" dirty="0"/>
          </a:p>
        </p:txBody>
      </p:sp>
      <p:pic>
        <p:nvPicPr>
          <p:cNvPr id="3" name="Picture 2">
            <a:extLst>
              <a:ext uri="{FF2B5EF4-FFF2-40B4-BE49-F238E27FC236}">
                <a16:creationId xmlns:a16="http://schemas.microsoft.com/office/drawing/2014/main" id="{5C0506C6-6E42-F67C-F00D-5797AF98C32E}"/>
              </a:ext>
            </a:extLst>
          </p:cNvPr>
          <p:cNvPicPr>
            <a:picLocks noChangeAspect="1"/>
          </p:cNvPicPr>
          <p:nvPr/>
        </p:nvPicPr>
        <p:blipFill>
          <a:blip r:embed="rId3"/>
          <a:stretch>
            <a:fillRect/>
          </a:stretch>
        </p:blipFill>
        <p:spPr>
          <a:xfrm>
            <a:off x="3319073" y="374570"/>
            <a:ext cx="5553850" cy="4629796"/>
          </a:xfrm>
          <a:prstGeom prst="rect">
            <a:avLst/>
          </a:prstGeom>
        </p:spPr>
      </p:pic>
    </p:spTree>
    <p:extLst>
      <p:ext uri="{BB962C8B-B14F-4D97-AF65-F5344CB8AC3E}">
        <p14:creationId xmlns:p14="http://schemas.microsoft.com/office/powerpoint/2010/main" val="3422296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78A32E-0483-F2BA-D172-5E0E0C73385B}"/>
              </a:ext>
            </a:extLst>
          </p:cNvPr>
          <p:cNvPicPr>
            <a:picLocks noChangeAspect="1"/>
          </p:cNvPicPr>
          <p:nvPr/>
        </p:nvPicPr>
        <p:blipFill>
          <a:blip r:embed="rId3"/>
          <a:stretch>
            <a:fillRect/>
          </a:stretch>
        </p:blipFill>
        <p:spPr>
          <a:xfrm>
            <a:off x="4135621" y="733242"/>
            <a:ext cx="3567568" cy="1432235"/>
          </a:xfrm>
          <a:prstGeom prst="rect">
            <a:avLst/>
          </a:prstGeom>
        </p:spPr>
      </p:pic>
      <p:pic>
        <p:nvPicPr>
          <p:cNvPr id="7" name="Picture 6">
            <a:extLst>
              <a:ext uri="{FF2B5EF4-FFF2-40B4-BE49-F238E27FC236}">
                <a16:creationId xmlns:a16="http://schemas.microsoft.com/office/drawing/2014/main" id="{752E7BF8-65D8-53C3-4163-03B84DC35703}"/>
              </a:ext>
            </a:extLst>
          </p:cNvPr>
          <p:cNvPicPr>
            <a:picLocks noChangeAspect="1"/>
          </p:cNvPicPr>
          <p:nvPr/>
        </p:nvPicPr>
        <p:blipFill>
          <a:blip r:embed="rId4"/>
          <a:stretch>
            <a:fillRect/>
          </a:stretch>
        </p:blipFill>
        <p:spPr>
          <a:xfrm>
            <a:off x="5040470" y="2165477"/>
            <a:ext cx="2111059" cy="2157812"/>
          </a:xfrm>
          <a:prstGeom prst="rect">
            <a:avLst/>
          </a:prstGeom>
        </p:spPr>
      </p:pic>
      <p:pic>
        <p:nvPicPr>
          <p:cNvPr id="1026" name="Picture 2">
            <a:extLst>
              <a:ext uri="{FF2B5EF4-FFF2-40B4-BE49-F238E27FC236}">
                <a16:creationId xmlns:a16="http://schemas.microsoft.com/office/drawing/2014/main" id="{AA683C29-B669-135E-F0B7-2133EBD733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3189" y="3676778"/>
            <a:ext cx="3899355" cy="26031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BF18607-CB82-E5E0-4771-D791F699DD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456" y="3343680"/>
            <a:ext cx="38100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8C7A4326-FC90-7D13-7447-5DEF11E7514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62369" y="4346936"/>
            <a:ext cx="2802589" cy="216547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AEFBC24-DB1A-74AC-CD7C-0C71B51D57F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334479">
            <a:off x="702103" y="1182531"/>
            <a:ext cx="3086100" cy="173593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F67C98F3-419D-B354-F69E-B70EF719E94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5549" y="1514573"/>
            <a:ext cx="1581022" cy="158102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C27E550-9B39-C219-F6B1-492846E54447}"/>
              </a:ext>
            </a:extLst>
          </p:cNvPr>
          <p:cNvPicPr>
            <a:picLocks noChangeAspect="1"/>
          </p:cNvPicPr>
          <p:nvPr/>
        </p:nvPicPr>
        <p:blipFill>
          <a:blip r:embed="rId10"/>
          <a:stretch>
            <a:fillRect/>
          </a:stretch>
        </p:blipFill>
        <p:spPr>
          <a:xfrm rot="19437581">
            <a:off x="8180229" y="918587"/>
            <a:ext cx="2853121" cy="2863011"/>
          </a:xfrm>
          <a:prstGeom prst="rect">
            <a:avLst/>
          </a:prstGeom>
        </p:spPr>
      </p:pic>
    </p:spTree>
    <p:extLst>
      <p:ext uri="{BB962C8B-B14F-4D97-AF65-F5344CB8AC3E}">
        <p14:creationId xmlns:p14="http://schemas.microsoft.com/office/powerpoint/2010/main" val="501770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C444BB-EBE9-17D6-7269-CFDD64B2B0B1}"/>
              </a:ext>
            </a:extLst>
          </p:cNvPr>
          <p:cNvSpPr txBox="1"/>
          <p:nvPr/>
        </p:nvSpPr>
        <p:spPr>
          <a:xfrm>
            <a:off x="2862942" y="348343"/>
            <a:ext cx="6466115" cy="830997"/>
          </a:xfrm>
          <a:prstGeom prst="rect">
            <a:avLst/>
          </a:prstGeom>
          <a:noFill/>
        </p:spPr>
        <p:txBody>
          <a:bodyPr wrap="square" rtlCol="0">
            <a:spAutoFit/>
          </a:bodyPr>
          <a:lstStyle/>
          <a:p>
            <a:pPr algn="ctr"/>
            <a:r>
              <a:rPr lang="en-US" sz="4800" b="1" dirty="0"/>
              <a:t>Make Your Mark</a:t>
            </a:r>
          </a:p>
        </p:txBody>
      </p:sp>
      <p:pic>
        <p:nvPicPr>
          <p:cNvPr id="5" name="Picture 4">
            <a:extLst>
              <a:ext uri="{FF2B5EF4-FFF2-40B4-BE49-F238E27FC236}">
                <a16:creationId xmlns:a16="http://schemas.microsoft.com/office/drawing/2014/main" id="{955D5927-59FA-9D9D-BF44-77582B87D146}"/>
              </a:ext>
            </a:extLst>
          </p:cNvPr>
          <p:cNvPicPr>
            <a:picLocks noChangeAspect="1"/>
          </p:cNvPicPr>
          <p:nvPr/>
        </p:nvPicPr>
        <p:blipFill>
          <a:blip r:embed="rId3"/>
          <a:stretch>
            <a:fillRect/>
          </a:stretch>
        </p:blipFill>
        <p:spPr>
          <a:xfrm>
            <a:off x="10994570" y="4561582"/>
            <a:ext cx="740229" cy="756623"/>
          </a:xfrm>
          <a:prstGeom prst="rect">
            <a:avLst/>
          </a:prstGeom>
        </p:spPr>
      </p:pic>
      <p:sp>
        <p:nvSpPr>
          <p:cNvPr id="6" name="Arrow: Down 5">
            <a:extLst>
              <a:ext uri="{FF2B5EF4-FFF2-40B4-BE49-F238E27FC236}">
                <a16:creationId xmlns:a16="http://schemas.microsoft.com/office/drawing/2014/main" id="{F77BB78D-FF00-A1DF-DBBE-476E40100D82}"/>
              </a:ext>
            </a:extLst>
          </p:cNvPr>
          <p:cNvSpPr/>
          <p:nvPr/>
        </p:nvSpPr>
        <p:spPr>
          <a:xfrm>
            <a:off x="11122369" y="3271779"/>
            <a:ext cx="484632" cy="978408"/>
          </a:xfrm>
          <a:prstGeom prst="down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2C87C9-3160-FADC-8A7A-448C2C561F6C}"/>
              </a:ext>
            </a:extLst>
          </p:cNvPr>
          <p:cNvPicPr>
            <a:picLocks noChangeAspect="1"/>
          </p:cNvPicPr>
          <p:nvPr/>
        </p:nvPicPr>
        <p:blipFill>
          <a:blip r:embed="rId4"/>
          <a:stretch>
            <a:fillRect/>
          </a:stretch>
        </p:blipFill>
        <p:spPr>
          <a:xfrm>
            <a:off x="1545771" y="1557651"/>
            <a:ext cx="5834634" cy="3896092"/>
          </a:xfrm>
          <a:prstGeom prst="rect">
            <a:avLst/>
          </a:prstGeom>
        </p:spPr>
      </p:pic>
      <p:sp>
        <p:nvSpPr>
          <p:cNvPr id="7" name="TextBox 6">
            <a:extLst>
              <a:ext uri="{FF2B5EF4-FFF2-40B4-BE49-F238E27FC236}">
                <a16:creationId xmlns:a16="http://schemas.microsoft.com/office/drawing/2014/main" id="{BD480134-6515-0BBC-4D0C-D9232436E659}"/>
              </a:ext>
            </a:extLst>
          </p:cNvPr>
          <p:cNvSpPr txBox="1"/>
          <p:nvPr/>
        </p:nvSpPr>
        <p:spPr>
          <a:xfrm>
            <a:off x="174172" y="5750140"/>
            <a:ext cx="11432830" cy="461665"/>
          </a:xfrm>
          <a:prstGeom prst="rect">
            <a:avLst/>
          </a:prstGeom>
          <a:noFill/>
        </p:spPr>
        <p:txBody>
          <a:bodyPr wrap="square" rtlCol="0">
            <a:spAutoFit/>
          </a:bodyPr>
          <a:lstStyle/>
          <a:p>
            <a:r>
              <a:rPr lang="en-US" sz="2400" b="1" dirty="0"/>
              <a:t>Improving my public speaking skills will enable me to be a more effective leader of Lions.</a:t>
            </a:r>
          </a:p>
        </p:txBody>
      </p:sp>
    </p:spTree>
    <p:extLst>
      <p:ext uri="{BB962C8B-B14F-4D97-AF65-F5344CB8AC3E}">
        <p14:creationId xmlns:p14="http://schemas.microsoft.com/office/powerpoint/2010/main" val="2279968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1B1EBC-0D45-137A-9A19-95B7DB59B078}"/>
              </a:ext>
            </a:extLst>
          </p:cNvPr>
          <p:cNvSpPr txBox="1"/>
          <p:nvPr/>
        </p:nvSpPr>
        <p:spPr>
          <a:xfrm>
            <a:off x="2795587" y="277724"/>
            <a:ext cx="6600825" cy="830997"/>
          </a:xfrm>
          <a:prstGeom prst="rect">
            <a:avLst/>
          </a:prstGeom>
          <a:noFill/>
        </p:spPr>
        <p:txBody>
          <a:bodyPr wrap="square" rtlCol="0">
            <a:spAutoFit/>
          </a:bodyPr>
          <a:lstStyle/>
          <a:p>
            <a:r>
              <a:rPr lang="en-US" sz="4800" b="1" dirty="0"/>
              <a:t>What’s the difference?</a:t>
            </a:r>
          </a:p>
        </p:txBody>
      </p:sp>
      <p:sp>
        <p:nvSpPr>
          <p:cNvPr id="3" name="TextBox 2">
            <a:extLst>
              <a:ext uri="{FF2B5EF4-FFF2-40B4-BE49-F238E27FC236}">
                <a16:creationId xmlns:a16="http://schemas.microsoft.com/office/drawing/2014/main" id="{652D12AF-4AA7-6341-705E-EC1997240EBB}"/>
              </a:ext>
            </a:extLst>
          </p:cNvPr>
          <p:cNvSpPr txBox="1"/>
          <p:nvPr/>
        </p:nvSpPr>
        <p:spPr>
          <a:xfrm>
            <a:off x="1385887" y="2528888"/>
            <a:ext cx="10529888" cy="1754326"/>
          </a:xfrm>
          <a:prstGeom prst="rect">
            <a:avLst/>
          </a:prstGeom>
          <a:noFill/>
        </p:spPr>
        <p:txBody>
          <a:bodyPr wrap="square" rtlCol="0">
            <a:spAutoFit/>
          </a:bodyPr>
          <a:lstStyle/>
          <a:p>
            <a:pPr marL="285750" indent="-285750">
              <a:buFont typeface="Arial" panose="020B0604020202020204" pitchFamily="34" charset="0"/>
              <a:buChar char="•"/>
            </a:pPr>
            <a:r>
              <a:rPr lang="en-US" sz="3600" b="1" dirty="0"/>
              <a:t>Facilitate</a:t>
            </a:r>
          </a:p>
          <a:p>
            <a:pPr marL="285750" indent="-285750">
              <a:buFont typeface="Arial" panose="020B0604020202020204" pitchFamily="34" charset="0"/>
              <a:buChar char="•"/>
            </a:pPr>
            <a:r>
              <a:rPr lang="en-US" sz="3600" b="1" dirty="0"/>
              <a:t>Mentor</a:t>
            </a:r>
          </a:p>
          <a:p>
            <a:pPr marL="285750" indent="-285750">
              <a:buFont typeface="Arial" panose="020B0604020202020204" pitchFamily="34" charset="0"/>
              <a:buChar char="•"/>
            </a:pPr>
            <a:r>
              <a:rPr lang="en-US" sz="3600" b="1" dirty="0"/>
              <a:t>Coach</a:t>
            </a:r>
          </a:p>
        </p:txBody>
      </p:sp>
      <p:pic>
        <p:nvPicPr>
          <p:cNvPr id="4" name="Picture 3">
            <a:extLst>
              <a:ext uri="{FF2B5EF4-FFF2-40B4-BE49-F238E27FC236}">
                <a16:creationId xmlns:a16="http://schemas.microsoft.com/office/drawing/2014/main" id="{0C280480-04A7-269D-9D12-8FB36D7F2B6C}"/>
              </a:ext>
            </a:extLst>
          </p:cNvPr>
          <p:cNvPicPr>
            <a:picLocks noChangeAspect="1"/>
          </p:cNvPicPr>
          <p:nvPr/>
        </p:nvPicPr>
        <p:blipFill>
          <a:blip r:embed="rId3"/>
          <a:stretch>
            <a:fillRect/>
          </a:stretch>
        </p:blipFill>
        <p:spPr>
          <a:xfrm>
            <a:off x="5170373" y="1494465"/>
            <a:ext cx="4670313" cy="4670313"/>
          </a:xfrm>
          <a:prstGeom prst="rect">
            <a:avLst/>
          </a:prstGeom>
        </p:spPr>
      </p:pic>
    </p:spTree>
    <p:extLst>
      <p:ext uri="{BB962C8B-B14F-4D97-AF65-F5344CB8AC3E}">
        <p14:creationId xmlns:p14="http://schemas.microsoft.com/office/powerpoint/2010/main" val="37251100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9AA7F7-5F73-94C7-F94F-783606049C78}"/>
              </a:ext>
            </a:extLst>
          </p:cNvPr>
          <p:cNvSpPr txBox="1"/>
          <p:nvPr/>
        </p:nvSpPr>
        <p:spPr>
          <a:xfrm>
            <a:off x="2214564" y="2005070"/>
            <a:ext cx="7586662" cy="1754326"/>
          </a:xfrm>
          <a:prstGeom prst="rect">
            <a:avLst/>
          </a:prstGeom>
          <a:noFill/>
        </p:spPr>
        <p:txBody>
          <a:bodyPr wrap="square" rtlCol="0">
            <a:spAutoFit/>
          </a:bodyPr>
          <a:lstStyle/>
          <a:p>
            <a:pPr marL="342900" indent="-342900">
              <a:buFont typeface="Arial" panose="020B0604020202020204" pitchFamily="34" charset="0"/>
              <a:buChar char="•"/>
            </a:pPr>
            <a:r>
              <a:rPr lang="en-US" sz="3600" b="1" dirty="0"/>
              <a:t>Inform</a:t>
            </a:r>
          </a:p>
          <a:p>
            <a:pPr marL="342900" indent="-342900">
              <a:buFont typeface="Arial" panose="020B0604020202020204" pitchFamily="34" charset="0"/>
              <a:buChar char="•"/>
            </a:pPr>
            <a:r>
              <a:rPr lang="en-US" sz="3600" b="1" dirty="0"/>
              <a:t>Entertain</a:t>
            </a:r>
          </a:p>
          <a:p>
            <a:pPr marL="342900" indent="-342900">
              <a:buFont typeface="Arial" panose="020B0604020202020204" pitchFamily="34" charset="0"/>
              <a:buChar char="•"/>
            </a:pPr>
            <a:r>
              <a:rPr lang="en-US" sz="3600" b="1" dirty="0"/>
              <a:t>Persuade</a:t>
            </a:r>
          </a:p>
        </p:txBody>
      </p:sp>
      <p:sp>
        <p:nvSpPr>
          <p:cNvPr id="3" name="TextBox 2">
            <a:extLst>
              <a:ext uri="{FF2B5EF4-FFF2-40B4-BE49-F238E27FC236}">
                <a16:creationId xmlns:a16="http://schemas.microsoft.com/office/drawing/2014/main" id="{88C413BB-AF4A-879B-1B18-AFCD75399432}"/>
              </a:ext>
            </a:extLst>
          </p:cNvPr>
          <p:cNvSpPr txBox="1"/>
          <p:nvPr/>
        </p:nvSpPr>
        <p:spPr>
          <a:xfrm>
            <a:off x="2286001" y="464819"/>
            <a:ext cx="7443788" cy="1107996"/>
          </a:xfrm>
          <a:prstGeom prst="rect">
            <a:avLst/>
          </a:prstGeom>
          <a:noFill/>
        </p:spPr>
        <p:txBody>
          <a:bodyPr wrap="square" rtlCol="0">
            <a:spAutoFit/>
          </a:bodyPr>
          <a:lstStyle/>
          <a:p>
            <a:pPr algn="ctr"/>
            <a:r>
              <a:rPr lang="en-US" sz="4800" b="1" dirty="0"/>
              <a:t>Public Speaking Categories</a:t>
            </a:r>
          </a:p>
          <a:p>
            <a:pPr algn="ctr"/>
            <a:endParaRPr lang="en-US" b="1" dirty="0"/>
          </a:p>
        </p:txBody>
      </p:sp>
      <p:sp>
        <p:nvSpPr>
          <p:cNvPr id="4" name="TextBox 3">
            <a:extLst>
              <a:ext uri="{FF2B5EF4-FFF2-40B4-BE49-F238E27FC236}">
                <a16:creationId xmlns:a16="http://schemas.microsoft.com/office/drawing/2014/main" id="{0EEEB2F2-60EE-DEF9-A983-5D60CAC98D4A}"/>
              </a:ext>
            </a:extLst>
          </p:cNvPr>
          <p:cNvSpPr txBox="1"/>
          <p:nvPr/>
        </p:nvSpPr>
        <p:spPr>
          <a:xfrm>
            <a:off x="805543" y="4386943"/>
            <a:ext cx="10515600" cy="646331"/>
          </a:xfrm>
          <a:prstGeom prst="rect">
            <a:avLst/>
          </a:prstGeom>
          <a:noFill/>
        </p:spPr>
        <p:txBody>
          <a:bodyPr wrap="square" rtlCol="0">
            <a:spAutoFit/>
          </a:bodyPr>
          <a:lstStyle/>
          <a:p>
            <a:r>
              <a:rPr lang="en-US" dirty="0"/>
              <a:t>Know why you are speaking!</a:t>
            </a:r>
          </a:p>
          <a:p>
            <a:r>
              <a:rPr lang="en-US" dirty="0"/>
              <a:t>Know what your desired outcome is of your talk.</a:t>
            </a:r>
          </a:p>
        </p:txBody>
      </p:sp>
      <p:pic>
        <p:nvPicPr>
          <p:cNvPr id="2050" name="Picture 2" descr="CARTOON DOOR - Cliparts.co">
            <a:extLst>
              <a:ext uri="{FF2B5EF4-FFF2-40B4-BE49-F238E27FC236}">
                <a16:creationId xmlns:a16="http://schemas.microsoft.com/office/drawing/2014/main" id="{E533E2D3-BC0E-B522-EF05-4DB824497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6457" y="2739670"/>
            <a:ext cx="38100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17900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3093</TotalTime>
  <Words>2894</Words>
  <Application>Microsoft Office PowerPoint</Application>
  <PresentationFormat>Widescreen</PresentationFormat>
  <Paragraphs>397</Paragraphs>
  <Slides>37</Slides>
  <Notes>36</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Mansell</dc:creator>
  <cp:lastModifiedBy>Abadata - Dave Wineman</cp:lastModifiedBy>
  <cp:revision>31</cp:revision>
  <cp:lastPrinted>2022-10-18T05:25:24Z</cp:lastPrinted>
  <dcterms:created xsi:type="dcterms:W3CDTF">2022-10-18T05:42:17Z</dcterms:created>
  <dcterms:modified xsi:type="dcterms:W3CDTF">2024-09-23T17:24:07Z</dcterms:modified>
</cp:coreProperties>
</file>