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4.jpg" ContentType="image/pn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sldIdLst>
    <p:sldId id="260" r:id="rId2"/>
    <p:sldId id="290" r:id="rId3"/>
    <p:sldId id="261" r:id="rId4"/>
    <p:sldId id="284" r:id="rId5"/>
    <p:sldId id="285" r:id="rId6"/>
    <p:sldId id="286" r:id="rId7"/>
    <p:sldId id="287" r:id="rId8"/>
    <p:sldId id="288" r:id="rId9"/>
    <p:sldId id="319" r:id="rId10"/>
    <p:sldId id="311" r:id="rId11"/>
    <p:sldId id="292" r:id="rId12"/>
    <p:sldId id="267" r:id="rId13"/>
    <p:sldId id="320" r:id="rId14"/>
    <p:sldId id="293" r:id="rId15"/>
    <p:sldId id="297" r:id="rId16"/>
    <p:sldId id="298" r:id="rId17"/>
    <p:sldId id="313" r:id="rId18"/>
    <p:sldId id="301" r:id="rId19"/>
    <p:sldId id="300" r:id="rId20"/>
    <p:sldId id="299" r:id="rId21"/>
    <p:sldId id="302" r:id="rId22"/>
    <p:sldId id="303" r:id="rId23"/>
    <p:sldId id="304" r:id="rId24"/>
    <p:sldId id="305" r:id="rId25"/>
    <p:sldId id="314" r:id="rId26"/>
    <p:sldId id="307" r:id="rId27"/>
    <p:sldId id="308" r:id="rId28"/>
    <p:sldId id="309" r:id="rId29"/>
    <p:sldId id="291" r:id="rId30"/>
    <p:sldId id="315" r:id="rId31"/>
    <p:sldId id="316" r:id="rId32"/>
    <p:sldId id="317" r:id="rId33"/>
    <p:sldId id="321" r:id="rId34"/>
    <p:sldId id="274" r:id="rId35"/>
    <p:sldId id="275" r:id="rId36"/>
    <p:sldId id="322" r:id="rId37"/>
    <p:sldId id="310" r:id="rId38"/>
    <p:sldId id="323" r:id="rId39"/>
    <p:sldId id="312"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640447B-0897-4265-847A-E60AD81FFDF9}">
          <p14:sldIdLst>
            <p14:sldId id="260"/>
          </p14:sldIdLst>
        </p14:section>
        <p14:section name="Speaker Intro" id="{898607C4-288E-4673-B01E-0E3A21C53F8F}">
          <p14:sldIdLst>
            <p14:sldId id="290"/>
          </p14:sldIdLst>
        </p14:section>
        <p14:section name="Scenario Buy In Section" id="{BFB43124-54B2-4391-B674-C49A6F69EF90}">
          <p14:sldIdLst>
            <p14:sldId id="261"/>
            <p14:sldId id="284"/>
            <p14:sldId id="285"/>
            <p14:sldId id="286"/>
            <p14:sldId id="287"/>
            <p14:sldId id="288"/>
            <p14:sldId id="319"/>
            <p14:sldId id="311"/>
          </p14:sldIdLst>
        </p14:section>
        <p14:section name="Intro To Servant Leadership" id="{8F30C483-6B2B-4CA4-9421-F68B62A05490}">
          <p14:sldIdLst>
            <p14:sldId id="292"/>
            <p14:sldId id="267"/>
            <p14:sldId id="320"/>
          </p14:sldIdLst>
        </p14:section>
        <p14:section name="Core Principles" id="{3D312ABE-C99D-4538-9D7C-7868F35478D4}">
          <p14:sldIdLst>
            <p14:sldId id="293"/>
            <p14:sldId id="297"/>
            <p14:sldId id="298"/>
            <p14:sldId id="313"/>
            <p14:sldId id="301"/>
            <p14:sldId id="300"/>
            <p14:sldId id="299"/>
            <p14:sldId id="302"/>
            <p14:sldId id="303"/>
            <p14:sldId id="304"/>
            <p14:sldId id="305"/>
            <p14:sldId id="314"/>
            <p14:sldId id="307"/>
            <p14:sldId id="308"/>
            <p14:sldId id="309"/>
            <p14:sldId id="291"/>
            <p14:sldId id="315"/>
          </p14:sldIdLst>
        </p14:section>
        <p14:section name="Pros &amp; Cons" id="{6B2FA789-8DC5-4549-B6A8-79199DD71A36}">
          <p14:sldIdLst>
            <p14:sldId id="316"/>
            <p14:sldId id="317"/>
            <p14:sldId id="321"/>
          </p14:sldIdLst>
        </p14:section>
        <p14:section name="Instant Take Aways" id="{B40C1A97-02B7-44EA-95DB-4FD22634E2E4}">
          <p14:sldIdLst>
            <p14:sldId id="274"/>
            <p14:sldId id="275"/>
            <p14:sldId id="322"/>
          </p14:sldIdLst>
        </p14:section>
        <p14:section name="5 Steps For Success" id="{3D2EF752-91DA-4135-A9F3-6672FD2E8A32}">
          <p14:sldIdLst/>
        </p14:section>
        <p14:section name="Ending...." id="{C0038F16-0C65-402C-A1A3-BE748A827E0E}">
          <p14:sldIdLst>
            <p14:sldId id="310"/>
            <p14:sldId id="323"/>
          </p14:sldIdLst>
        </p14:section>
        <p14:section name="Drawing &amp; Assignment" id="{75B61727-6A4F-4C9A-92F6-91398A45AE15}">
          <p14:sldIdLst>
            <p14:sldId id="312"/>
          </p14:sldIdLst>
        </p14:section>
        <p14:section name="Ending" id="{AE235A8D-5CF5-4976-A39B-ED99956D8DE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68E4F9-1679-48F8-B01E-8D7DD6FCA09F}" v="2" dt="2023-10-05T20:37:05.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0"/>
    <p:restoredTop sz="63244" autoAdjust="0"/>
  </p:normalViewPr>
  <p:slideViewPr>
    <p:cSldViewPr snapToGrid="0">
      <p:cViewPr varScale="1">
        <p:scale>
          <a:sx n="75" d="100"/>
          <a:sy n="75" d="100"/>
        </p:scale>
        <p:origin x="66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adata - Dave Wineman" userId="f23eaba7-6c15-4274-a82c-d76e9d8164a4" providerId="ADAL" clId="{8268E4F9-1679-48F8-B01E-8D7DD6FCA09F}"/>
    <pc:docChg chg="custSel delSld modSld modMainMaster modSection">
      <pc:chgData name="Abadata - Dave Wineman" userId="f23eaba7-6c15-4274-a82c-d76e9d8164a4" providerId="ADAL" clId="{8268E4F9-1679-48F8-B01E-8D7DD6FCA09F}" dt="2023-10-05T20:42:12.784" v="311" actId="6549"/>
      <pc:docMkLst>
        <pc:docMk/>
      </pc:docMkLst>
      <pc:sldChg chg="del">
        <pc:chgData name="Abadata - Dave Wineman" userId="f23eaba7-6c15-4274-a82c-d76e9d8164a4" providerId="ADAL" clId="{8268E4F9-1679-48F8-B01E-8D7DD6FCA09F}" dt="2023-10-05T20:39:25.564" v="81" actId="2696"/>
        <pc:sldMkLst>
          <pc:docMk/>
          <pc:sldMk cId="1020087514" sldId="259"/>
        </pc:sldMkLst>
      </pc:sldChg>
      <pc:sldChg chg="modNotesTx">
        <pc:chgData name="Abadata - Dave Wineman" userId="f23eaba7-6c15-4274-a82c-d76e9d8164a4" providerId="ADAL" clId="{8268E4F9-1679-48F8-B01E-8D7DD6FCA09F}" dt="2023-10-05T20:41:44.864" v="301" actId="6549"/>
        <pc:sldMkLst>
          <pc:docMk/>
          <pc:sldMk cId="4158156040" sldId="261"/>
        </pc:sldMkLst>
      </pc:sldChg>
      <pc:sldChg chg="modNotesTx">
        <pc:chgData name="Abadata - Dave Wineman" userId="f23eaba7-6c15-4274-a82c-d76e9d8164a4" providerId="ADAL" clId="{8268E4F9-1679-48F8-B01E-8D7DD6FCA09F}" dt="2023-10-05T20:42:12.784" v="311" actId="6549"/>
        <pc:sldMkLst>
          <pc:docMk/>
          <pc:sldMk cId="733186758" sldId="286"/>
        </pc:sldMkLst>
      </pc:sldChg>
      <pc:sldChg chg="modNotesTx">
        <pc:chgData name="Abadata - Dave Wineman" userId="f23eaba7-6c15-4274-a82c-d76e9d8164a4" providerId="ADAL" clId="{8268E4F9-1679-48F8-B01E-8D7DD6FCA09F}" dt="2023-10-05T20:40:02.469" v="82" actId="20577"/>
        <pc:sldMkLst>
          <pc:docMk/>
          <pc:sldMk cId="1355805494" sldId="290"/>
        </pc:sldMkLst>
      </pc:sldChg>
      <pc:sldMasterChg chg="modSldLayout">
        <pc:chgData name="Abadata - Dave Wineman" userId="f23eaba7-6c15-4274-a82c-d76e9d8164a4" providerId="ADAL" clId="{8268E4F9-1679-48F8-B01E-8D7DD6FCA09F}" dt="2023-10-05T20:38:42.295" v="80" actId="1076"/>
        <pc:sldMasterMkLst>
          <pc:docMk/>
          <pc:sldMasterMk cId="152004318" sldId="2147483660"/>
        </pc:sldMasterMkLst>
        <pc:sldLayoutChg chg="addSp delSp modSp mod">
          <pc:chgData name="Abadata - Dave Wineman" userId="f23eaba7-6c15-4274-a82c-d76e9d8164a4" providerId="ADAL" clId="{8268E4F9-1679-48F8-B01E-8D7DD6FCA09F}" dt="2023-10-05T20:38:42.295" v="80" actId="1076"/>
          <pc:sldLayoutMkLst>
            <pc:docMk/>
            <pc:sldMasterMk cId="152004318" sldId="2147483660"/>
            <pc:sldLayoutMk cId="749479439" sldId="2147483667"/>
          </pc:sldLayoutMkLst>
          <pc:spChg chg="mod">
            <ac:chgData name="Abadata - Dave Wineman" userId="f23eaba7-6c15-4274-a82c-d76e9d8164a4" providerId="ADAL" clId="{8268E4F9-1679-48F8-B01E-8D7DD6FCA09F}" dt="2023-10-05T20:38:32.938" v="79" actId="1076"/>
            <ac:spMkLst>
              <pc:docMk/>
              <pc:sldMasterMk cId="152004318" sldId="2147483660"/>
              <pc:sldLayoutMk cId="749479439" sldId="2147483667"/>
              <ac:spMk id="8" creationId="{A4D1D00D-1794-81CC-5B1A-C4E1253E0FF3}"/>
            </ac:spMkLst>
          </pc:spChg>
          <pc:spChg chg="mod">
            <ac:chgData name="Abadata - Dave Wineman" userId="f23eaba7-6c15-4274-a82c-d76e9d8164a4" providerId="ADAL" clId="{8268E4F9-1679-48F8-B01E-8D7DD6FCA09F}" dt="2023-10-05T20:38:42.295" v="80" actId="1076"/>
            <ac:spMkLst>
              <pc:docMk/>
              <pc:sldMasterMk cId="152004318" sldId="2147483660"/>
              <pc:sldLayoutMk cId="749479439" sldId="2147483667"/>
              <ac:spMk id="9" creationId="{A57CC61A-3BEC-8FC7-8D90-7B79E9CD4CA8}"/>
            </ac:spMkLst>
          </pc:spChg>
          <pc:picChg chg="del">
            <ac:chgData name="Abadata - Dave Wineman" userId="f23eaba7-6c15-4274-a82c-d76e9d8164a4" providerId="ADAL" clId="{8268E4F9-1679-48F8-B01E-8D7DD6FCA09F}" dt="2023-10-05T20:37:11.168" v="3" actId="21"/>
            <ac:picMkLst>
              <pc:docMk/>
              <pc:sldMasterMk cId="152004318" sldId="2147483660"/>
              <pc:sldLayoutMk cId="749479439" sldId="2147483667"/>
              <ac:picMk id="5" creationId="{21C25014-A75C-2D20-32EC-C3D7C9E28200}"/>
            </ac:picMkLst>
          </pc:picChg>
          <pc:picChg chg="del">
            <ac:chgData name="Abadata - Dave Wineman" userId="f23eaba7-6c15-4274-a82c-d76e9d8164a4" providerId="ADAL" clId="{8268E4F9-1679-48F8-B01E-8D7DD6FCA09F}" dt="2023-10-05T20:36:55.804" v="1" actId="21"/>
            <ac:picMkLst>
              <pc:docMk/>
              <pc:sldMasterMk cId="152004318" sldId="2147483660"/>
              <pc:sldLayoutMk cId="749479439" sldId="2147483667"/>
              <ac:picMk id="6" creationId="{F49188E2-B791-41A5-DA50-AC21CB7E5781}"/>
            </ac:picMkLst>
          </pc:picChg>
          <pc:picChg chg="add mod">
            <ac:chgData name="Abadata - Dave Wineman" userId="f23eaba7-6c15-4274-a82c-d76e9d8164a4" providerId="ADAL" clId="{8268E4F9-1679-48F8-B01E-8D7DD6FCA09F}" dt="2023-10-05T20:37:05.006" v="2" actId="1076"/>
            <ac:picMkLst>
              <pc:docMk/>
              <pc:sldMasterMk cId="152004318" sldId="2147483660"/>
              <pc:sldLayoutMk cId="749479439" sldId="2147483667"/>
              <ac:picMk id="1026" creationId="{760A00B6-7629-97C0-534F-8C448D21447E}"/>
            </ac:picMkLst>
          </pc:picChg>
        </pc:sldLayoutChg>
      </pc:sldMasterChg>
    </pc:docChg>
  </pc:docChgLst>
  <pc:docChgLst>
    <pc:chgData name="Abadata - Dave Wineman" userId="f23eaba7-6c15-4274-a82c-d76e9d8164a4" providerId="ADAL" clId="{547DEF7F-D29E-4B88-B075-301F26C9AE27}"/>
    <pc:docChg chg="delSld modSection">
      <pc:chgData name="Abadata - Dave Wineman" userId="f23eaba7-6c15-4274-a82c-d76e9d8164a4" providerId="ADAL" clId="{547DEF7F-D29E-4B88-B075-301F26C9AE27}" dt="2023-10-06T02:21:59.450" v="1" actId="2696"/>
      <pc:docMkLst>
        <pc:docMk/>
      </pc:docMkLst>
      <pc:sldChg chg="del">
        <pc:chgData name="Abadata - Dave Wineman" userId="f23eaba7-6c15-4274-a82c-d76e9d8164a4" providerId="ADAL" clId="{547DEF7F-D29E-4B88-B075-301F26C9AE27}" dt="2023-10-06T02:21:53.240" v="0" actId="2696"/>
        <pc:sldMkLst>
          <pc:docMk/>
          <pc:sldMk cId="2741048338" sldId="262"/>
        </pc:sldMkLst>
      </pc:sldChg>
      <pc:sldChg chg="del">
        <pc:chgData name="Abadata - Dave Wineman" userId="f23eaba7-6c15-4274-a82c-d76e9d8164a4" providerId="ADAL" clId="{547DEF7F-D29E-4B88-B075-301F26C9AE27}" dt="2023-10-06T02:21:59.450" v="1" actId="2696"/>
        <pc:sldMkLst>
          <pc:docMk/>
          <pc:sldMk cId="317267846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9418689-643B-4FB9-BA22-2C84AB9DF152}" type="datetimeFigureOut">
              <a:t>10/15/2023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7080B8-6850-4418-9C9D-74B822BD34DA}" type="slidenum">
              <a:t>‹#›</a:t>
            </a:fld>
            <a:endParaRPr lang="en-US"/>
          </a:p>
        </p:txBody>
      </p:sp>
    </p:spTree>
    <p:extLst>
      <p:ext uri="{BB962C8B-B14F-4D97-AF65-F5344CB8AC3E}">
        <p14:creationId xmlns:p14="http://schemas.microsoft.com/office/powerpoint/2010/main" val="11040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rriam-webster.com/dictionary/stewardshi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1:50 – 0:15 – 2:05</a:t>
            </a:r>
          </a:p>
          <a:p>
            <a:endParaRPr lang="en-US" dirty="0"/>
          </a:p>
          <a:p>
            <a:endParaRPr lang="en-US" dirty="0"/>
          </a:p>
          <a:p>
            <a:r>
              <a:rPr lang="en-US" dirty="0"/>
              <a:t>The title of this presentation is Leader or Boss?  Leadership Styles that motivate volunteers.  Originally, this was titled Volunteer vs Voluntold.  The forum asked me to do a bit different presentation than Volunteer vs Voluntold.  Somehow the old title slipped in.  The contents are similar, but </a:t>
            </a:r>
            <a:r>
              <a:rPr lang="en-US"/>
              <a:t>slightly different.  </a:t>
            </a:r>
            <a:endParaRPr lang="en-US" dirty="0"/>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a:t>
            </a:fld>
            <a:endParaRPr lang="en-US"/>
          </a:p>
        </p:txBody>
      </p:sp>
    </p:spTree>
    <p:extLst>
      <p:ext uri="{BB962C8B-B14F-4D97-AF65-F5344CB8AC3E}">
        <p14:creationId xmlns:p14="http://schemas.microsoft.com/office/powerpoint/2010/main" val="25203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5:00 - 2:00 – 7:00</a:t>
            </a:r>
          </a:p>
          <a:p>
            <a:pPr defTabSz="931774">
              <a:defRPr/>
            </a:pPr>
            <a:endParaRPr lang="en-US" dirty="0">
              <a:latin typeface="Arial" panose="020B0604020202020204" pitchFamily="34" charset="0"/>
              <a:cs typeface="Arial" panose="020B0604020202020204" pitchFamily="34" charset="0"/>
            </a:endParaRPr>
          </a:p>
          <a:p>
            <a:pPr defTabSz="931774">
              <a:defRPr/>
            </a:pPr>
            <a:r>
              <a:rPr lang="en-US" dirty="0">
                <a:latin typeface="Arial" panose="020B0604020202020204" pitchFamily="34" charset="0"/>
                <a:cs typeface="Arial" panose="020B0604020202020204" pitchFamily="34" charset="0"/>
              </a:rPr>
              <a:t>But first, 1 Person tell me your joy of being a Lion!  Remember 1 or 2 sentences only.</a:t>
            </a:r>
          </a:p>
          <a:p>
            <a:pPr defTabSz="931774">
              <a:defRPr/>
            </a:pPr>
            <a:endParaRPr lang="en-US" dirty="0">
              <a:latin typeface="Arial" panose="020B0604020202020204" pitchFamily="34" charset="0"/>
              <a:cs typeface="Arial" panose="020B0604020202020204" pitchFamily="34" charset="0"/>
            </a:endParaRPr>
          </a:p>
          <a:p>
            <a:pPr defTabSz="931774">
              <a:defRPr/>
            </a:pPr>
            <a:r>
              <a:rPr lang="en-US" dirty="0">
                <a:latin typeface="Arial" panose="020B0604020202020204" pitchFamily="34" charset="0"/>
                <a:cs typeface="Arial" panose="020B0604020202020204" pitchFamily="34" charset="0"/>
              </a:rPr>
              <a:t>…..</a:t>
            </a:r>
          </a:p>
          <a:p>
            <a:pPr defTabSz="931774">
              <a:defRPr/>
            </a:pPr>
            <a:endParaRPr lang="en-US" dirty="0">
              <a:latin typeface="Arial" panose="020B0604020202020204" pitchFamily="34" charset="0"/>
              <a:cs typeface="Arial" panose="020B0604020202020204" pitchFamily="34" charset="0"/>
            </a:endParaRPr>
          </a:p>
          <a:p>
            <a:pPr defTabSz="931774">
              <a:defRPr/>
            </a:pPr>
            <a:r>
              <a:rPr lang="en-US" dirty="0">
                <a:latin typeface="Arial" panose="020B0604020202020204" pitchFamily="34" charset="0"/>
                <a:cs typeface="Arial" panose="020B0604020202020204" pitchFamily="34" charset="0"/>
              </a:rPr>
              <a:t>Great!  For your bravery and leadership, you get a token prize!</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10</a:t>
            </a:fld>
            <a:endParaRPr lang="en-US"/>
          </a:p>
        </p:txBody>
      </p:sp>
    </p:spTree>
    <p:extLst>
      <p:ext uri="{BB962C8B-B14F-4D97-AF65-F5344CB8AC3E}">
        <p14:creationId xmlns:p14="http://schemas.microsoft.com/office/powerpoint/2010/main" val="916836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1:30 – </a:t>
            </a:r>
          </a:p>
          <a:p>
            <a:endParaRPr lang="en-US" dirty="0"/>
          </a:p>
          <a:p>
            <a:r>
              <a:rPr lang="en-US" dirty="0"/>
              <a:t>Let me introduce you to a different kind of leadership.  I like to call it I serve vs We Serve.  You may have already heard of it.  It is called Servant Leadership.  </a:t>
            </a:r>
            <a:r>
              <a:rPr lang="en-US" b="0" i="0" dirty="0">
                <a:solidFill>
                  <a:srgbClr val="202122"/>
                </a:solidFill>
                <a:effectLst/>
                <a:latin typeface="Arial" panose="020B0604020202020204" pitchFamily="34" charset="0"/>
              </a:rPr>
              <a:t>Robert Greenleaf first popularized the phrase "servant leadership" in "The Servant as Leader", an essay published in 1970.</a:t>
            </a:r>
            <a:r>
              <a:rPr lang="en-US" dirty="0"/>
              <a:t> </a:t>
            </a:r>
            <a:r>
              <a:rPr lang="en-US" b="0" i="0" dirty="0">
                <a:solidFill>
                  <a:srgbClr val="202122"/>
                </a:solidFill>
                <a:effectLst/>
                <a:latin typeface="Arial" panose="020B0604020202020204" pitchFamily="34" charset="0"/>
              </a:rPr>
              <a:t>Greenleaf proposed that servant leaders should serve first, make the needs of others their main priority, and find success and "power" in the growth of others.  </a:t>
            </a:r>
            <a:r>
              <a:rPr lang="en-US" dirty="0"/>
              <a:t>Some of the most productive and people successful companies on the globe, both large and small use a concept of Service Leadership.  Let me also caution here.  Many talk the words.  Few walk the words.</a:t>
            </a:r>
          </a:p>
          <a:p>
            <a:endParaRPr lang="en-US" dirty="0"/>
          </a:p>
          <a:p>
            <a:r>
              <a:rPr lang="en-US" b="0" i="0" dirty="0">
                <a:solidFill>
                  <a:srgbClr val="2A2B2C"/>
                </a:solidFill>
                <a:effectLst/>
                <a:latin typeface="gordita"/>
              </a:rPr>
              <a:t>Servant leadership is a leadership approach that puts serving others above all other priorities. Rather than managing for results, a servant leader focuses on creating an environment in which their team can thrive and get their highest-impact work done.  In other words the leader is a servant first.  The servant leader serves their team.</a:t>
            </a:r>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11</a:t>
            </a:fld>
            <a:endParaRPr lang="en-US"/>
          </a:p>
        </p:txBody>
      </p:sp>
    </p:spTree>
    <p:extLst>
      <p:ext uri="{BB962C8B-B14F-4D97-AF65-F5344CB8AC3E}">
        <p14:creationId xmlns:p14="http://schemas.microsoft.com/office/powerpoint/2010/main" val="226771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solidFill>
                  <a:srgbClr val="2A2B2C"/>
                </a:solidFill>
                <a:effectLst/>
                <a:latin typeface="gordita"/>
              </a:rPr>
              <a:t> – 0:30 – </a:t>
            </a:r>
          </a:p>
          <a:p>
            <a:pPr defTabSz="931774">
              <a:defRPr/>
            </a:pPr>
            <a:endParaRPr lang="en-US" b="0" i="0" dirty="0">
              <a:solidFill>
                <a:srgbClr val="2A2B2C"/>
              </a:solidFill>
              <a:effectLst/>
              <a:latin typeface="gordita"/>
            </a:endParaRPr>
          </a:p>
          <a:p>
            <a:pPr defTabSz="931774">
              <a:defRPr/>
            </a:pPr>
            <a:r>
              <a:rPr lang="en-US" b="0" i="0" dirty="0">
                <a:solidFill>
                  <a:srgbClr val="2A2B2C"/>
                </a:solidFill>
                <a:effectLst/>
                <a:latin typeface="gordita"/>
              </a:rPr>
              <a:t>Servant leadership is a leadership approach that puts serving others above all other priorities. Rather than managing for results, a servant leader focuses on creating an environment in which their team can thrive and get their highest-impact work done.  The leader, rather than being autocratic, or a dictator if you will, is a servant to the team first and foremost.  Just for emphasis how many time have you seen a district governor jump in and do the work while many of the others just stood by?</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12</a:t>
            </a:fld>
            <a:endParaRPr lang="en-US"/>
          </a:p>
        </p:txBody>
      </p:sp>
    </p:spTree>
    <p:extLst>
      <p:ext uri="{BB962C8B-B14F-4D97-AF65-F5344CB8AC3E}">
        <p14:creationId xmlns:p14="http://schemas.microsoft.com/office/powerpoint/2010/main" val="961465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6:05 – 2:05 – 8:10</a:t>
            </a:r>
          </a:p>
          <a:p>
            <a:pPr algn="l" fontAlgn="auto"/>
            <a:endParaRPr lang="en-US" b="0" i="0" dirty="0">
              <a:solidFill>
                <a:srgbClr val="2A2B2C"/>
              </a:solidFill>
              <a:effectLst/>
              <a:latin typeface="gordita"/>
            </a:endParaRPr>
          </a:p>
          <a:p>
            <a:pPr algn="l" fontAlgn="auto"/>
            <a:r>
              <a:rPr lang="en-US" b="0" i="0" dirty="0">
                <a:solidFill>
                  <a:srgbClr val="2A2B2C"/>
                </a:solidFill>
                <a:effectLst/>
                <a:latin typeface="gordita"/>
              </a:rPr>
              <a:t>The biggest difference between traditional and servant leaders is where their motivation lies. While traditional leaders care mostly about their own advancement, servant leaders want to see their whole team grow and succeed. </a:t>
            </a:r>
          </a:p>
          <a:p>
            <a:pPr algn="l" fontAlgn="auto"/>
            <a:endParaRPr lang="en-US" b="0" i="0" dirty="0">
              <a:solidFill>
                <a:srgbClr val="2A2B2C"/>
              </a:solidFill>
              <a:effectLst/>
              <a:latin typeface="gordita"/>
            </a:endParaRPr>
          </a:p>
          <a:p>
            <a:pPr algn="l" fontAlgn="auto"/>
            <a:r>
              <a:rPr lang="en-US" b="0" i="0" dirty="0">
                <a:solidFill>
                  <a:srgbClr val="2A2B2C"/>
                </a:solidFill>
                <a:effectLst/>
                <a:latin typeface="gordita"/>
              </a:rPr>
              <a:t>A traditional leader will measure success through results and prioritize shareholders over their customers and teammates.  Or said a different way organizational success over service and membership.  A servant leader puts their team first, service second, and organization last. While this may not be the fastest way to success, it can be more sustainable. </a:t>
            </a:r>
          </a:p>
          <a:p>
            <a:pPr algn="l" fontAlgn="auto"/>
            <a:endParaRPr lang="en-US" b="0" i="0" dirty="0">
              <a:solidFill>
                <a:srgbClr val="2A2B2C"/>
              </a:solidFill>
              <a:effectLst/>
              <a:latin typeface="gordita"/>
            </a:endParaRPr>
          </a:p>
          <a:p>
            <a:pPr algn="l" fontAlgn="auto"/>
            <a:r>
              <a:rPr lang="en-US" b="0" i="0" dirty="0">
                <a:solidFill>
                  <a:srgbClr val="2A2B2C"/>
                </a:solidFill>
                <a:effectLst/>
                <a:latin typeface="gordita"/>
              </a:rPr>
              <a:t>Finally, a traditional leader will use their authoritative rank to stand above others, which reflects in their communication style as well. Servant leaders view leadership as an opportunity to serve others, that would include our membership,  so they’ll focus on listening and understanding their teammates versus speaking to and commanding things from them.</a:t>
            </a:r>
          </a:p>
          <a:p>
            <a:pPr algn="l" fontAlgn="auto"/>
            <a:endParaRPr lang="en-US" b="0" i="0" dirty="0">
              <a:solidFill>
                <a:srgbClr val="2A2B2C"/>
              </a:solidFill>
              <a:effectLst/>
              <a:latin typeface="gordita"/>
            </a:endParaRPr>
          </a:p>
          <a:p>
            <a:pPr algn="l" fontAlgn="auto"/>
            <a:r>
              <a:rPr lang="en-US" b="0" i="0" dirty="0">
                <a:solidFill>
                  <a:srgbClr val="2A2B2C"/>
                </a:solidFill>
                <a:effectLst/>
                <a:latin typeface="gordita"/>
              </a:rPr>
              <a:t>Regardless of what communication style you use, your team can benefit from clear communication and dedicated 1:1 time. Make sure you’re giving team members a space to build trust and be heard, no matter which leadership style you practice. </a:t>
            </a:r>
          </a:p>
          <a:p>
            <a:endParaRPr lang="en-US" dirty="0"/>
          </a:p>
          <a:p>
            <a:r>
              <a:rPr lang="en-US" dirty="0"/>
              <a:t>The one on the left is servant leadership and it has the greatest potential to build long and sustaining </a:t>
            </a:r>
            <a:r>
              <a:rPr lang="en-US" dirty="0" err="1"/>
              <a:t>organiztions</a:t>
            </a:r>
            <a:r>
              <a:rPr lang="en-US" dirty="0"/>
              <a:t> that show positive growth.  The one on the right is a more traditional approach that features an autocratic behavior.  </a:t>
            </a:r>
          </a:p>
          <a:p>
            <a:endParaRPr lang="en-US" dirty="0"/>
          </a:p>
          <a:p>
            <a:r>
              <a:rPr lang="en-US" dirty="0"/>
              <a:t>Both of these have utility.  Servant leaders tend to build an organization that endures time, invites </a:t>
            </a:r>
            <a:r>
              <a:rPr lang="en-US" dirty="0" err="1"/>
              <a:t>sucession</a:t>
            </a:r>
            <a:r>
              <a:rPr lang="en-US" dirty="0"/>
              <a:t> of leadership, is sustainable, accomplishes much a better distribution of our human assets.  Traditional or </a:t>
            </a:r>
            <a:r>
              <a:rPr lang="en-US" dirty="0" err="1"/>
              <a:t>authorative</a:t>
            </a:r>
            <a:r>
              <a:rPr lang="en-US" dirty="0"/>
              <a:t> leadership frequently struggles to get projects done, leaders vary widely from leader to leader, frequently lack vision, hit speed bumps between leaders, and struggle to get buy in.</a:t>
            </a:r>
          </a:p>
          <a:p>
            <a:endParaRPr lang="en-US" dirty="0"/>
          </a:p>
          <a:p>
            <a:r>
              <a:rPr lang="en-US" dirty="0"/>
              <a:t>Ask yourself some questions…  Looking at Lions as a whole which model do we typically use?  Which are we taught to use?  What is my club or district like using the above description?  Do we struggle getting new members?  Do we have a steady flow of willing leaders wanting to step up?  Ever hear anyone say, “We can’t find a 2</a:t>
            </a:r>
            <a:r>
              <a:rPr lang="en-US" baseline="30000" dirty="0"/>
              <a:t>nd</a:t>
            </a:r>
            <a:r>
              <a:rPr lang="en-US" dirty="0"/>
              <a:t> Vice District Governor?”</a:t>
            </a:r>
          </a:p>
          <a:p>
            <a:endParaRPr lang="en-US" dirty="0"/>
          </a:p>
          <a:p>
            <a:r>
              <a:rPr lang="en-US" dirty="0"/>
              <a:t>I can tell you right now that new Lions without leaders that invest themselves in their success are our soon to be departed Lions.  Without leaders that invest in the team Mission 1.5 is doomed or most likely unsustainable.</a:t>
            </a:r>
          </a:p>
        </p:txBody>
      </p:sp>
      <p:sp>
        <p:nvSpPr>
          <p:cNvPr id="4" name="Slide Number Placeholder 3"/>
          <p:cNvSpPr>
            <a:spLocks noGrp="1"/>
          </p:cNvSpPr>
          <p:nvPr>
            <p:ph type="sldNum" sz="quarter" idx="5"/>
          </p:nvPr>
        </p:nvSpPr>
        <p:spPr/>
        <p:txBody>
          <a:bodyPr/>
          <a:lstStyle/>
          <a:p>
            <a:fld id="{DB7080B8-6850-4418-9C9D-74B822BD34DA}" type="slidenum">
              <a:rPr lang="en-US" smtClean="0"/>
              <a:t>13</a:t>
            </a:fld>
            <a:endParaRPr lang="en-US"/>
          </a:p>
        </p:txBody>
      </p:sp>
    </p:spTree>
    <p:extLst>
      <p:ext uri="{BB962C8B-B14F-4D97-AF65-F5344CB8AC3E}">
        <p14:creationId xmlns:p14="http://schemas.microsoft.com/office/powerpoint/2010/main" val="709067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8:10 – 0:40 – 8:50</a:t>
            </a:r>
          </a:p>
          <a:p>
            <a:endParaRPr lang="en-US" dirty="0"/>
          </a:p>
          <a:p>
            <a:r>
              <a:rPr lang="en-US" dirty="0"/>
              <a:t>Here we are going to present 12 core competencies or characteristics of a servant leader.  It is important to note when it comes to competencies or pillars of servant leadership some will claim that there are 7,  some 10 or 12 core values that a servant leader possesses.  The main point is back to the definition of the servant leader, that a servant leader should act as a servant, have a fire in their heart and make the success of their team a priority.  </a:t>
            </a:r>
          </a:p>
        </p:txBody>
      </p:sp>
      <p:sp>
        <p:nvSpPr>
          <p:cNvPr id="4" name="Slide Number Placeholder 3"/>
          <p:cNvSpPr>
            <a:spLocks noGrp="1"/>
          </p:cNvSpPr>
          <p:nvPr>
            <p:ph type="sldNum" sz="quarter" idx="5"/>
          </p:nvPr>
        </p:nvSpPr>
        <p:spPr/>
        <p:txBody>
          <a:bodyPr/>
          <a:lstStyle/>
          <a:p>
            <a:fld id="{DB7080B8-6850-4418-9C9D-74B822BD34DA}" type="slidenum">
              <a:rPr lang="en-US" smtClean="0"/>
              <a:t>14</a:t>
            </a:fld>
            <a:endParaRPr lang="en-US"/>
          </a:p>
        </p:txBody>
      </p:sp>
    </p:spTree>
    <p:extLst>
      <p:ext uri="{BB962C8B-B14F-4D97-AF65-F5344CB8AC3E}">
        <p14:creationId xmlns:p14="http://schemas.microsoft.com/office/powerpoint/2010/main" val="3975635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2:15 – </a:t>
            </a:r>
          </a:p>
          <a:p>
            <a:endParaRPr lang="en-US" dirty="0"/>
          </a:p>
          <a:p>
            <a:r>
              <a:rPr lang="en-US" dirty="0"/>
              <a:t>Self awareness is knowing your passion.  Knowing your emotions and your triggers.  Understanding what your strengths and weaknesses are.  Understanding how you respond to a particular situation.  As a leader you are always on stage, whether you know it or not.  Your teammates are continually analyzing you, your words, your mannerisms, your responses.  Some  questions to ask yourself:  Does my body language match my words?  Do my emotions match your teams needs?</a:t>
            </a:r>
          </a:p>
          <a:p>
            <a:endParaRPr lang="en-US" dirty="0"/>
          </a:p>
          <a:p>
            <a:r>
              <a:rPr lang="en-US" dirty="0"/>
              <a:t>As a leader do you show confidence?  Are you channeling that confidence to where your team needs it the most.</a:t>
            </a:r>
          </a:p>
          <a:p>
            <a:endParaRPr lang="en-US" dirty="0"/>
          </a:p>
          <a:p>
            <a:r>
              <a:rPr lang="en-US" dirty="0"/>
              <a:t>Just because you are a leader doesn’t mean that you have to know all the answers. You are a leader because someone recognized that you have the qualities of a leader.  You had a desire to be a leader, even if you didn’t show that aspect outwardly.  Recognize this.  Embrace it.  Build on it.</a:t>
            </a:r>
          </a:p>
          <a:p>
            <a:endParaRPr lang="en-US" dirty="0"/>
          </a:p>
          <a:p>
            <a:r>
              <a:rPr lang="en-US" dirty="0"/>
              <a:t>When we build a team if we only include the same knowledge, likes and perspective that we already possess, we will have the same strengths, but also the same weaknesses.  It is important to include a diverse set of people on our team.  Actually, in Lions, it is important to have a team to begin with.  And by the way, good conflict is a plus on a team.  It builds a high functioning and team capable of growth.</a:t>
            </a:r>
          </a:p>
          <a:p>
            <a:endParaRPr lang="en-US" dirty="0"/>
          </a:p>
          <a:p>
            <a:r>
              <a:rPr lang="en-US" dirty="0"/>
              <a:t>We all know that delegation is important.  Rather than the fear of losing control, a high functioning team is strengthened by delegation.  Consider what to delegate and what not to delegate.  Empower your team with delegation and recognition of diversity within the team.  Above all, the key to this, remain humble.  </a:t>
            </a:r>
          </a:p>
          <a:p>
            <a:endParaRPr lang="en-US" dirty="0"/>
          </a:p>
          <a:p>
            <a:r>
              <a:rPr lang="en-US" dirty="0"/>
              <a:t>Self awareness is demonstrated through confidence, honesty and accepting feedback.</a:t>
            </a:r>
          </a:p>
          <a:p>
            <a:endParaRPr lang="en-US" dirty="0"/>
          </a:p>
          <a:p>
            <a:r>
              <a:rPr lang="en-US" dirty="0"/>
              <a:t>-----------------------------------------------------------</a:t>
            </a:r>
          </a:p>
          <a:p>
            <a:endParaRPr lang="en-US" dirty="0"/>
          </a:p>
          <a:p>
            <a:r>
              <a:rPr lang="en-US" dirty="0"/>
              <a:t>Not part of presentation, but great filler….</a:t>
            </a:r>
          </a:p>
          <a:p>
            <a:endParaRPr lang="en-US" dirty="0"/>
          </a:p>
          <a:p>
            <a:pPr algn="l" fontAlgn="base"/>
            <a:r>
              <a:rPr lang="en-US" b="1" i="0" dirty="0">
                <a:solidFill>
                  <a:srgbClr val="000000"/>
                </a:solidFill>
                <a:effectLst/>
                <a:latin typeface="inherit"/>
              </a:rPr>
              <a:t>5 Signs You May Lack Self-Awareness</a:t>
            </a:r>
          </a:p>
          <a:p>
            <a:pPr algn="l" fontAlgn="base"/>
            <a:endParaRPr lang="en-US" b="0" i="0" dirty="0">
              <a:solidFill>
                <a:srgbClr val="000000"/>
              </a:solidFill>
              <a:effectLst/>
              <a:latin typeface="Lora" pitchFamily="2" charset="0"/>
            </a:endParaRPr>
          </a:p>
          <a:p>
            <a:pPr algn="l" fontAlgn="base"/>
            <a:r>
              <a:rPr lang="en-US" b="0" i="0" dirty="0">
                <a:solidFill>
                  <a:srgbClr val="7A7A7A"/>
                </a:solidFill>
                <a:effectLst/>
                <a:latin typeface="Roboto" panose="02000000000000000000" pitchFamily="2" charset="0"/>
              </a:rPr>
              <a:t>1. </a:t>
            </a:r>
            <a:r>
              <a:rPr lang="en-US" b="1" i="0" dirty="0">
                <a:solidFill>
                  <a:srgbClr val="7A7A7A"/>
                </a:solidFill>
                <a:effectLst/>
                <a:latin typeface="inherit"/>
              </a:rPr>
              <a:t>Micromanage</a:t>
            </a:r>
            <a:r>
              <a:rPr lang="en-US" b="0" i="0" dirty="0">
                <a:solidFill>
                  <a:srgbClr val="7A7A7A"/>
                </a:solidFill>
                <a:effectLst/>
                <a:latin typeface="Roboto" panose="02000000000000000000" pitchFamily="2" charset="0"/>
              </a:rPr>
              <a:t>—find yourself always checking up on your team?  You frequently ask for updates on each step.  Step in to provide direction? Think to yourself-they cannot do it without me? You may suffer from micromanagement syndrome! STOP! If you are involved in this level of management, you may not believe in the team member. If you don’t believe the team member can do the job, why did you hire them or allow them to continue in their current role?  SELF AWARENESS TIP-empower your team and let them fly. Be honest.  Allow them to let you know if you are micromanaging without repercussions.</a:t>
            </a:r>
          </a:p>
          <a:p>
            <a:pPr algn="l" fontAlgn="base"/>
            <a:r>
              <a:rPr lang="en-US" b="0" i="0" dirty="0">
                <a:solidFill>
                  <a:srgbClr val="7A7A7A"/>
                </a:solidFill>
                <a:effectLst/>
                <a:latin typeface="Roboto" panose="02000000000000000000" pitchFamily="2" charset="0"/>
              </a:rPr>
              <a:t>2. </a:t>
            </a:r>
            <a:r>
              <a:rPr lang="en-US" b="1" i="0" dirty="0">
                <a:solidFill>
                  <a:srgbClr val="7A7A7A"/>
                </a:solidFill>
                <a:effectLst/>
                <a:latin typeface="inherit"/>
              </a:rPr>
              <a:t>Defensive</a:t>
            </a:r>
            <a:r>
              <a:rPr lang="en-US" b="0" i="0" dirty="0">
                <a:solidFill>
                  <a:srgbClr val="7A7A7A"/>
                </a:solidFill>
                <a:effectLst/>
                <a:latin typeface="Roboto" panose="02000000000000000000" pitchFamily="2" charset="0"/>
              </a:rPr>
              <a:t>—Everyone gets defensive at some point.  It is a normal human instinct.  Defensiveness masks not taking responsibility. Denying bad outcomes. Placing blame on others or elsewhere. The “nothing is ever your fault” syndrome. Perhaps, you take constructive feedback personally. You defend your position or response with high emotions.  SELF AWARENESS TIP-accept bad outcomes. Consider a recent fail. Identify the part you played on the outcome. Acknowledge your involvement to your leadership team.  When you feel your defenses go up, ask yourself what are you masking.</a:t>
            </a:r>
          </a:p>
          <a:p>
            <a:pPr algn="l" fontAlgn="base"/>
            <a:r>
              <a:rPr lang="en-US" b="0" i="0" dirty="0">
                <a:solidFill>
                  <a:srgbClr val="7A7A7A"/>
                </a:solidFill>
                <a:effectLst/>
                <a:latin typeface="Roboto" panose="02000000000000000000" pitchFamily="2" charset="0"/>
              </a:rPr>
              <a:t>3. </a:t>
            </a:r>
            <a:r>
              <a:rPr lang="en-US" b="1" i="0" dirty="0">
                <a:solidFill>
                  <a:srgbClr val="7A7A7A"/>
                </a:solidFill>
                <a:effectLst/>
                <a:latin typeface="inherit"/>
              </a:rPr>
              <a:t>Unable to Make a Decision</a:t>
            </a:r>
            <a:r>
              <a:rPr lang="en-US" b="0" i="0" dirty="0">
                <a:solidFill>
                  <a:srgbClr val="7A7A7A"/>
                </a:solidFill>
                <a:effectLst/>
                <a:latin typeface="Roboto" panose="02000000000000000000" pitchFamily="2" charset="0"/>
              </a:rPr>
              <a:t>—you are indecisive.  It is difficult to make a decision and stick with it.  You question your judgment.  Have fear of making a bad decision.  Develop analysis paralysis—running scenarios of the decision through your mind on a loop.  SELF AWARENESS TIP-make a decision and stick with it. Don’t change your decision. If you see things going south, recalibrate but don’t deviate. </a:t>
            </a:r>
          </a:p>
          <a:p>
            <a:pPr algn="l" fontAlgn="base"/>
            <a:r>
              <a:rPr lang="en-US" b="0" i="0" dirty="0">
                <a:solidFill>
                  <a:srgbClr val="7A7A7A"/>
                </a:solidFill>
                <a:effectLst/>
                <a:latin typeface="Roboto" panose="02000000000000000000" pitchFamily="2" charset="0"/>
              </a:rPr>
              <a:t>4. </a:t>
            </a:r>
            <a:r>
              <a:rPr lang="en-US" b="1" i="0" dirty="0">
                <a:solidFill>
                  <a:srgbClr val="7A7A7A"/>
                </a:solidFill>
                <a:effectLst/>
                <a:latin typeface="inherit"/>
              </a:rPr>
              <a:t>Passive Aggressive Actions</a:t>
            </a:r>
            <a:r>
              <a:rPr lang="en-US" b="0" i="0" dirty="0">
                <a:solidFill>
                  <a:srgbClr val="7A7A7A"/>
                </a:solidFill>
                <a:effectLst/>
                <a:latin typeface="Roboto" panose="02000000000000000000" pitchFamily="2" charset="0"/>
              </a:rPr>
              <a:t>—you avoid direct confrontation. You procrastinate.  You redirect blame to others and cause them to question themselves. You give the silent treatment.  You may insult others and call it constructive feedback.  You may be described as stubborn.  Passive aggressive behavioral will only result in resentment among your team.  SELF AWARENESS TIP-Ask others how you treat them. Notice how you act when things don’t go your way or just as planned. Ask a friend to point out passive aggressive behavior.</a:t>
            </a:r>
          </a:p>
          <a:p>
            <a:pPr algn="l" fontAlgn="base"/>
            <a:r>
              <a:rPr lang="en-US" b="0" i="0" dirty="0">
                <a:solidFill>
                  <a:srgbClr val="7A7A7A"/>
                </a:solidFill>
                <a:effectLst/>
                <a:latin typeface="Roboto" panose="02000000000000000000" pitchFamily="2" charset="0"/>
              </a:rPr>
              <a:t>5. </a:t>
            </a:r>
            <a:r>
              <a:rPr lang="en-US" b="1" i="0" dirty="0">
                <a:solidFill>
                  <a:srgbClr val="7A7A7A"/>
                </a:solidFill>
                <a:effectLst/>
                <a:latin typeface="inherit"/>
              </a:rPr>
              <a:t>Dress</a:t>
            </a:r>
            <a:r>
              <a:rPr lang="en-US" b="0" i="0" dirty="0">
                <a:solidFill>
                  <a:srgbClr val="7A7A7A"/>
                </a:solidFill>
                <a:effectLst/>
                <a:latin typeface="Roboto" panose="02000000000000000000" pitchFamily="2" charset="0"/>
              </a:rPr>
              <a:t>—dress for success.  Dress like the boss!  We are not going to a club or a date.  Dress should be respectful.  No low cut tops. Do the bend over test—if you can see your navel when you bend over, change your shirt! Unsure the meeting attire, then ask the host.   One client may expect blue jeans on Friday, while others expect a suit.  Know your audience and environment.  Dress for the position you want to have and not the position you have.  SELF AWARENESS TIP-look at your clothes.  If they fit for a nightclub, they don’t fit for work! Hire a personal stylist if needed. </a:t>
            </a:r>
          </a:p>
          <a:p>
            <a:pPr algn="l" fontAlgn="base"/>
            <a:r>
              <a:rPr lang="en-US" b="0" i="0" dirty="0">
                <a:solidFill>
                  <a:srgbClr val="7A7A7A"/>
                </a:solidFill>
                <a:effectLst/>
                <a:latin typeface="Roboto" panose="02000000000000000000" pitchFamily="2" charset="0"/>
              </a:rPr>
              <a:t>Know yourself.  Hold yourself accountable.  Rise to the next level.  If unsure, take time to get to know yourself.  Understand your passion, strengths, weaknesses and emotional triggers.</a:t>
            </a:r>
          </a:p>
          <a:p>
            <a:endParaRPr lang="en-US" dirty="0"/>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15</a:t>
            </a:fld>
            <a:endParaRPr lang="en-US"/>
          </a:p>
        </p:txBody>
      </p:sp>
    </p:spTree>
    <p:extLst>
      <p:ext uri="{BB962C8B-B14F-4D97-AF65-F5344CB8AC3E}">
        <p14:creationId xmlns:p14="http://schemas.microsoft.com/office/powerpoint/2010/main" val="4040548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10:35 – 1:30 – 12:05</a:t>
            </a:r>
          </a:p>
          <a:p>
            <a:endParaRPr lang="en-US" dirty="0"/>
          </a:p>
          <a:p>
            <a:r>
              <a:rPr lang="en-US" b="0" i="0" u="none" strike="noStrike" dirty="0">
                <a:effectLst/>
                <a:latin typeface="gordita"/>
                <a:hlinkClick r:id="rId3"/>
              </a:rPr>
              <a:t>Stewardship</a:t>
            </a:r>
            <a:r>
              <a:rPr lang="en-US" b="0" i="0" dirty="0">
                <a:solidFill>
                  <a:srgbClr val="2A2B2C"/>
                </a:solidFill>
                <a:effectLst/>
                <a:latin typeface="gordita"/>
              </a:rPr>
              <a:t> is “the careful and responsible management of something entrusted to one’s care.”  </a:t>
            </a:r>
            <a:r>
              <a:rPr lang="en-US" dirty="0"/>
              <a:t>Stewardship is exemplified by taking responsibility and being accountable.  First, we must be accountable for our own actions.  Next, we must recognize that we are accountable for the team.  Our job as a leader?  To clear obstacles.  To bring resources together.  To encourage and strengthen the team.  Incidentally, one of the best things we can do to accomplish this is leading by example.  We follow the same rules as the rest of the team.  No special privileges.  How does it make you feel when some members of the team get special privileges?  Angry?  Frustrated?  Keep a mirror handy.</a:t>
            </a:r>
          </a:p>
          <a:p>
            <a:endParaRPr lang="en-US" dirty="0"/>
          </a:p>
          <a:p>
            <a:pPr marL="174708" indent="-174708">
              <a:buFont typeface="Arial" panose="020B0604020202020204" pitchFamily="34" charset="0"/>
              <a:buChar char="•"/>
            </a:pPr>
            <a:r>
              <a:rPr lang="en-US" dirty="0"/>
              <a:t>Be willing to do the same work the rest of the team does.</a:t>
            </a:r>
          </a:p>
          <a:p>
            <a:pPr marL="174708" indent="-174708">
              <a:buFont typeface="Arial" panose="020B0604020202020204" pitchFamily="34" charset="0"/>
              <a:buChar char="•"/>
            </a:pPr>
            <a:r>
              <a:rPr lang="en-US" dirty="0"/>
              <a:t>Follow the rules of the team.</a:t>
            </a:r>
          </a:p>
          <a:p>
            <a:pPr marL="174708" indent="-174708">
              <a:buFont typeface="Arial" panose="020B0604020202020204" pitchFamily="34" charset="0"/>
              <a:buChar char="•"/>
            </a:pPr>
            <a:r>
              <a:rPr lang="en-US" dirty="0"/>
              <a:t>Care in interrupting or criticizing other team members.</a:t>
            </a:r>
          </a:p>
          <a:p>
            <a:pPr marL="174708" indent="-174708">
              <a:buFont typeface="Arial" panose="020B0604020202020204" pitchFamily="34" charset="0"/>
              <a:buChar char="•"/>
            </a:pPr>
            <a:r>
              <a:rPr lang="en-US" dirty="0"/>
              <a:t>Do not pick up un-necessary slack for the team.  </a:t>
            </a:r>
          </a:p>
          <a:p>
            <a:endParaRPr lang="en-US" dirty="0"/>
          </a:p>
          <a:p>
            <a:r>
              <a:rPr lang="en-US" dirty="0"/>
              <a:t>Remember…  You need your team, more than your team needs you.  If our team fails, we fail.  How many times in Lions do we comment or notice without much concern someone’s failure without any real concern?  Did we ever consider the failure of the team?  The service from the team?  If the team failed, where were YOU?</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16</a:t>
            </a:fld>
            <a:endParaRPr lang="en-US"/>
          </a:p>
        </p:txBody>
      </p:sp>
    </p:spTree>
    <p:extLst>
      <p:ext uri="{BB962C8B-B14F-4D97-AF65-F5344CB8AC3E}">
        <p14:creationId xmlns:p14="http://schemas.microsoft.com/office/powerpoint/2010/main" val="2172650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1 Person tell me your joy of being a Lion!</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17</a:t>
            </a:fld>
            <a:endParaRPr lang="en-US"/>
          </a:p>
        </p:txBody>
      </p:sp>
    </p:spTree>
    <p:extLst>
      <p:ext uri="{BB962C8B-B14F-4D97-AF65-F5344CB8AC3E}">
        <p14:creationId xmlns:p14="http://schemas.microsoft.com/office/powerpoint/2010/main" val="1315392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12:05 – 1:10 – 13:15</a:t>
            </a:r>
          </a:p>
          <a:p>
            <a:endParaRPr lang="en-US" dirty="0"/>
          </a:p>
          <a:p>
            <a:r>
              <a:rPr lang="en-US" dirty="0"/>
              <a:t>Persuasion and motivation travel hand in hand.  An effective leader has to lead people.   But how does one move the unmovable?  It should never be through ill intention or manipulation.  That is selfish and condemned to failure.  Motivation is like a magnifying glass.  It makes things look bigger than they really are.  It makes leaders appear more successful than we are.  It aligns our team and gets the team pulling in the same direction.  Knowing the team and trust are essential in leading a team and helping a team move (or motivate if you will) in the direction of a goal.  Ever hear of Lions encouraging leaders to engage new members in service immediately?  That builds motivation.  By engaging in service, trust is built with team members, they see the good of their labors and get an all around feeling of success.  How do you engage a group?</a:t>
            </a:r>
            <a:r>
              <a:rPr lang="en-US" i="0" dirty="0"/>
              <a:t> Here is where the RESPECT model can come into play.  Recognition, Empowerment, Supportive, Partnership, Expectations, Consideration and Trust.  If you are a leader, one must persuade the team to go in the direction needed most by the organization.  The leader has to have a fire in their heart before the team ever will.  Start small and make things happen.  Little successes lead to large successes.  </a:t>
            </a:r>
          </a:p>
        </p:txBody>
      </p:sp>
      <p:sp>
        <p:nvSpPr>
          <p:cNvPr id="4" name="Slide Number Placeholder 3"/>
          <p:cNvSpPr>
            <a:spLocks noGrp="1"/>
          </p:cNvSpPr>
          <p:nvPr>
            <p:ph type="sldNum" sz="quarter" idx="5"/>
          </p:nvPr>
        </p:nvSpPr>
        <p:spPr/>
        <p:txBody>
          <a:bodyPr/>
          <a:lstStyle/>
          <a:p>
            <a:fld id="{DB7080B8-6850-4418-9C9D-74B822BD34DA}" type="slidenum">
              <a:rPr lang="en-US" smtClean="0"/>
              <a:t>18</a:t>
            </a:fld>
            <a:endParaRPr lang="en-US"/>
          </a:p>
        </p:txBody>
      </p:sp>
    </p:spTree>
    <p:extLst>
      <p:ext uri="{BB962C8B-B14F-4D97-AF65-F5344CB8AC3E}">
        <p14:creationId xmlns:p14="http://schemas.microsoft.com/office/powerpoint/2010/main" val="1052110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13:15 – 1:00 – 14:15</a:t>
            </a:r>
          </a:p>
          <a:p>
            <a:endParaRPr lang="en-US" dirty="0"/>
          </a:p>
          <a:p>
            <a:r>
              <a:rPr lang="en-US" dirty="0"/>
              <a:t>Want to be a good listener?  Be cheerful.  Ask a safe question or two to engage the other person.  Make eye contact and be </a:t>
            </a:r>
            <a:r>
              <a:rPr lang="en-US" dirty="0" err="1"/>
              <a:t>genuinelhy</a:t>
            </a:r>
            <a:r>
              <a:rPr lang="en-US" dirty="0"/>
              <a:t> interested in the other person’s conversation.  Do not criticize condemn or complain.  Keep eyes on the speaker, not playing with a phone, looking around the room for a better opportunity or </a:t>
            </a:r>
            <a:r>
              <a:rPr lang="en-US" dirty="0" err="1"/>
              <a:t>figity</a:t>
            </a:r>
            <a:r>
              <a:rPr lang="en-US" dirty="0"/>
              <a:t>.  Watch the speakers body language and mind your own as well.  Repeat the other person’s statements when clarification is needed.  Be certain to ask questions.  That is how we learn.  Remember a leader needs to lead people.  Our team has the knowledge and talents that we don’t have.  If one is not interested in the people you are leading, then they are not going to trust or be interested in you.</a:t>
            </a:r>
          </a:p>
        </p:txBody>
      </p:sp>
      <p:sp>
        <p:nvSpPr>
          <p:cNvPr id="4" name="Slide Number Placeholder 3"/>
          <p:cNvSpPr>
            <a:spLocks noGrp="1"/>
          </p:cNvSpPr>
          <p:nvPr>
            <p:ph type="sldNum" sz="quarter" idx="5"/>
          </p:nvPr>
        </p:nvSpPr>
        <p:spPr/>
        <p:txBody>
          <a:bodyPr/>
          <a:lstStyle/>
          <a:p>
            <a:fld id="{DB7080B8-6850-4418-9C9D-74B822BD34DA}" type="slidenum">
              <a:rPr lang="en-US" smtClean="0"/>
              <a:t>19</a:t>
            </a:fld>
            <a:endParaRPr lang="en-US"/>
          </a:p>
        </p:txBody>
      </p:sp>
    </p:spTree>
    <p:extLst>
      <p:ext uri="{BB962C8B-B14F-4D97-AF65-F5344CB8AC3E}">
        <p14:creationId xmlns:p14="http://schemas.microsoft.com/office/powerpoint/2010/main" val="100300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00:05 – 2:00 – 2:05</a:t>
            </a:r>
          </a:p>
          <a:p>
            <a:endParaRPr lang="en-US" dirty="0"/>
          </a:p>
          <a:p>
            <a:endParaRPr lang="en-US" dirty="0"/>
          </a:p>
          <a:p>
            <a:r>
              <a:rPr lang="en-US" b="1" dirty="0"/>
              <a:t>Special note…  Please be ready at any part through this presentation to stand up quickly and tell your joy of being a Lion </a:t>
            </a:r>
            <a:r>
              <a:rPr lang="en-US" b="1" i="1" u="sng" dirty="0"/>
              <a:t>in one or two sentences ONLY</a:t>
            </a:r>
            <a:r>
              <a:rPr lang="en-US" b="1" dirty="0"/>
              <a:t>!</a:t>
            </a:r>
          </a:p>
          <a:p>
            <a:endParaRPr lang="en-US" b="1" dirty="0"/>
          </a:p>
          <a:p>
            <a:r>
              <a:rPr lang="en-US" b="1" dirty="0"/>
              <a:t>-------------------------</a:t>
            </a:r>
          </a:p>
          <a:p>
            <a:endParaRPr lang="en-US" b="1" dirty="0"/>
          </a:p>
          <a:p>
            <a:r>
              <a:rPr lang="en-US" b="1" dirty="0"/>
              <a:t>My presentation starts here….</a:t>
            </a:r>
          </a:p>
          <a:p>
            <a:endParaRPr lang="en-US" b="1" dirty="0"/>
          </a:p>
          <a:p>
            <a:r>
              <a:rPr lang="en-US" b="0" dirty="0"/>
              <a:t>One of my joys of being a Lion is that it gives a chance for my wife and I to spend time with each other around other couples in a safe environment.</a:t>
            </a:r>
          </a:p>
          <a:p>
            <a:endParaRPr lang="en-US" b="0" dirty="0"/>
          </a:p>
          <a:p>
            <a:r>
              <a:rPr lang="en-US" b="0" dirty="0"/>
              <a:t>And I want to introduce past council chair Dave Hill, the Servant Leader Lion that brought that 40 year membership success to the state of Michigan.</a:t>
            </a:r>
          </a:p>
          <a:p>
            <a:endParaRPr lang="en-US" b="0" dirty="0"/>
          </a:p>
          <a:p>
            <a:r>
              <a:rPr lang="en-US" b="0" dirty="0"/>
              <a:t>The goal the forum committee asked me to accomplish was to show you how I became a success in business and relate that back to Lions.</a:t>
            </a:r>
          </a:p>
          <a:p>
            <a:endParaRPr lang="en-US" b="0" dirty="0"/>
          </a:p>
          <a:p>
            <a:pPr defTabSz="931774">
              <a:defRPr/>
            </a:pPr>
            <a:r>
              <a:rPr lang="en-US" dirty="0"/>
              <a:t>Let’s start off by looking at a photo album that you may be able to identify with.</a:t>
            </a:r>
          </a:p>
          <a:p>
            <a:endParaRPr lang="en-US" b="1" dirty="0"/>
          </a:p>
          <a:p>
            <a:endParaRPr lang="en-US" b="0" dirty="0"/>
          </a:p>
        </p:txBody>
      </p:sp>
      <p:sp>
        <p:nvSpPr>
          <p:cNvPr id="4" name="Slide Number Placeholder 3"/>
          <p:cNvSpPr>
            <a:spLocks noGrp="1"/>
          </p:cNvSpPr>
          <p:nvPr>
            <p:ph type="sldNum" sz="quarter" idx="5"/>
          </p:nvPr>
        </p:nvSpPr>
        <p:spPr/>
        <p:txBody>
          <a:bodyPr/>
          <a:lstStyle/>
          <a:p>
            <a:fld id="{DB7080B8-6850-4418-9C9D-74B822BD34DA}" type="slidenum">
              <a:rPr lang="en-US" smtClean="0"/>
              <a:t>2</a:t>
            </a:fld>
            <a:endParaRPr lang="en-US"/>
          </a:p>
        </p:txBody>
      </p:sp>
    </p:spTree>
    <p:extLst>
      <p:ext uri="{BB962C8B-B14F-4D97-AF65-F5344CB8AC3E}">
        <p14:creationId xmlns:p14="http://schemas.microsoft.com/office/powerpoint/2010/main" val="3132299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14:15 – 1:15 – 15:30</a:t>
            </a:r>
          </a:p>
          <a:p>
            <a:endParaRPr lang="en-US" dirty="0"/>
          </a:p>
          <a:p>
            <a:r>
              <a:rPr lang="en-US" dirty="0"/>
              <a:t>One of our greatest assets is empathy!  Simply put empathy is our ability to understand someone else's feelings.  If someone is angry, we must bear in mind they are angry at the situation and not at us.   In the same way we can’t allow our overall organization decisions become personal.  Developing our own emotional intelligence is an important skill.  It keeps us looking professional.  It also helps calm situations where emotions are running wild.  Empathy is not a sign of weakness.  It does not mean that we will give into every team concern or disagreement.  Empathy helps us understand how our own decisions affect the team.  Empathy helps develop trust with a team.    The empathy we develop builds a trusting and safe team.  Leverage empathy and understand everyone.  The team will feel as that you care for them and are respected.  The servant leader is a humble leader.  They are a leader who focuses on empathy, meeting the teams needs, and putting the team first.</a:t>
            </a:r>
          </a:p>
        </p:txBody>
      </p:sp>
      <p:sp>
        <p:nvSpPr>
          <p:cNvPr id="4" name="Slide Number Placeholder 3"/>
          <p:cNvSpPr>
            <a:spLocks noGrp="1"/>
          </p:cNvSpPr>
          <p:nvPr>
            <p:ph type="sldNum" sz="quarter" idx="5"/>
          </p:nvPr>
        </p:nvSpPr>
        <p:spPr/>
        <p:txBody>
          <a:bodyPr/>
          <a:lstStyle/>
          <a:p>
            <a:fld id="{DB7080B8-6850-4418-9C9D-74B822BD34DA}" type="slidenum">
              <a:rPr lang="en-US" smtClean="0"/>
              <a:t>20</a:t>
            </a:fld>
            <a:endParaRPr lang="en-US"/>
          </a:p>
        </p:txBody>
      </p:sp>
    </p:spTree>
    <p:extLst>
      <p:ext uri="{BB962C8B-B14F-4D97-AF65-F5344CB8AC3E}">
        <p14:creationId xmlns:p14="http://schemas.microsoft.com/office/powerpoint/2010/main" val="3465282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15:30 – 1:00 – 16:30</a:t>
            </a:r>
          </a:p>
          <a:p>
            <a:endParaRPr lang="en-US" dirty="0"/>
          </a:p>
          <a:p>
            <a:r>
              <a:rPr lang="en-US" dirty="0"/>
              <a:t>Humility or humbleness is the acknowledgement of one’s own weaknesses.  Face it if we knew everything and could do everything we would not gain by a team, much less a diverse team.  We could accomplish everything ourselves.  Why should we include others?  The simple truth is that we need others to accomplish goals.  Often words such as letting go, take the higher road, and putting others needs first are used to describe humility.  </a:t>
            </a:r>
          </a:p>
          <a:p>
            <a:endParaRPr lang="en-US" dirty="0"/>
          </a:p>
          <a:p>
            <a:r>
              <a:rPr lang="en-US" dirty="0"/>
              <a:t>Leaders who lack humility often are autocratic, I’m the boss, irritable, impatient and use temper to lead. Often leaders who make quick hasty decisions, are prideful or command through fear.  </a:t>
            </a:r>
          </a:p>
          <a:p>
            <a:endParaRPr lang="en-US" dirty="0"/>
          </a:p>
          <a:p>
            <a:r>
              <a:rPr lang="en-US" dirty="0"/>
              <a:t>One of the benefits of humility is that the leader gains the trust of the team.  Humility leverages two other skills to a great degree, those being careful listening and empathy.</a:t>
            </a:r>
          </a:p>
        </p:txBody>
      </p:sp>
      <p:sp>
        <p:nvSpPr>
          <p:cNvPr id="4" name="Slide Number Placeholder 3"/>
          <p:cNvSpPr>
            <a:spLocks noGrp="1"/>
          </p:cNvSpPr>
          <p:nvPr>
            <p:ph type="sldNum" sz="quarter" idx="5"/>
          </p:nvPr>
        </p:nvSpPr>
        <p:spPr/>
        <p:txBody>
          <a:bodyPr/>
          <a:lstStyle/>
          <a:p>
            <a:fld id="{DB7080B8-6850-4418-9C9D-74B822BD34DA}" type="slidenum">
              <a:rPr lang="en-US" smtClean="0"/>
              <a:t>21</a:t>
            </a:fld>
            <a:endParaRPr lang="en-US"/>
          </a:p>
        </p:txBody>
      </p:sp>
    </p:spTree>
    <p:extLst>
      <p:ext uri="{BB962C8B-B14F-4D97-AF65-F5344CB8AC3E}">
        <p14:creationId xmlns:p14="http://schemas.microsoft.com/office/powerpoint/2010/main" val="3630550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16:30 – 2:00 – 18:30</a:t>
            </a:r>
          </a:p>
          <a:p>
            <a:endParaRPr lang="en-US" dirty="0"/>
          </a:p>
          <a:p>
            <a:r>
              <a:rPr lang="en-US" dirty="0"/>
              <a:t>Trust me!  Probably the worst thing you can say to someone.  My brother Charlie and I were in the steel business together.  He always used the phrase “Trust Me” when he wanted something done which was questioned.  Now in the business we worked with the State of Michigan in a early release program for work passers (prisoners for those not familiar with the term).  One day one of them in gest hands him a tooled leather belt with the words “Trust Me” on it.  The work passer then explained that the last time he trusted someone who said that was his attorney.  Look where that landed him.  Charlie rarely ever used the term again.  He led many men to successful careers.  To gain trust we must exhibit at least to the best of our ability, truthfulness, respect to the team and individuals of the team (even if you don’t like them), understanding (remember everyone has a different set of baggage), safety (it has to be a safe place for people), transparency (no hidden agendas), invest time and emotion (we have to invest in what we are doing by using our most precious asset – time and we need to be emotionally involved in a positive way), niceness (yes, we have to be nice, hope we all understand that concept), and genuine (no fake crying, laughing or false coverups).  How do we get started with building trust?   Read through the list, look in the mirror, and pick the two most challenging from the list.</a:t>
            </a:r>
          </a:p>
        </p:txBody>
      </p:sp>
      <p:sp>
        <p:nvSpPr>
          <p:cNvPr id="4" name="Slide Number Placeholder 3"/>
          <p:cNvSpPr>
            <a:spLocks noGrp="1"/>
          </p:cNvSpPr>
          <p:nvPr>
            <p:ph type="sldNum" sz="quarter" idx="5"/>
          </p:nvPr>
        </p:nvSpPr>
        <p:spPr/>
        <p:txBody>
          <a:bodyPr/>
          <a:lstStyle/>
          <a:p>
            <a:fld id="{DB7080B8-6850-4418-9C9D-74B822BD34DA}" type="slidenum">
              <a:rPr lang="en-US" smtClean="0"/>
              <a:t>22</a:t>
            </a:fld>
            <a:endParaRPr lang="en-US"/>
          </a:p>
        </p:txBody>
      </p:sp>
    </p:spTree>
    <p:extLst>
      <p:ext uri="{BB962C8B-B14F-4D97-AF65-F5344CB8AC3E}">
        <p14:creationId xmlns:p14="http://schemas.microsoft.com/office/powerpoint/2010/main" val="103630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18:30 – 1:00 – 19:30</a:t>
            </a:r>
          </a:p>
          <a:p>
            <a:endParaRPr lang="en-US" dirty="0"/>
          </a:p>
          <a:p>
            <a:r>
              <a:rPr lang="en-US" dirty="0"/>
              <a:t>One of the most important things that we can do as a leader is build other leaders.  In servant leadership mentoring gives back to the Lions organization.  It provides continuity.  Mentoring  is the growth of two people – both you and those that have shared leadership and are coming up through the ranks.  A few skills important when mentoring are open-mindedness, skillful listening, inquisitiveness, honesty and self awareness.  Notice that many of these are already on the roadmap of a servant leader.  Mentoring can work in the reverse direction as well.  Reverse mentoring helps familiarize established leadership with diversities of more recent generations.  Mentoring is a way of strengthening new leadership and guiding using previous experiences without necessarily defining the path beforehand.  </a:t>
            </a:r>
          </a:p>
        </p:txBody>
      </p:sp>
      <p:sp>
        <p:nvSpPr>
          <p:cNvPr id="4" name="Slide Number Placeholder 3"/>
          <p:cNvSpPr>
            <a:spLocks noGrp="1"/>
          </p:cNvSpPr>
          <p:nvPr>
            <p:ph type="sldNum" sz="quarter" idx="5"/>
          </p:nvPr>
        </p:nvSpPr>
        <p:spPr/>
        <p:txBody>
          <a:bodyPr/>
          <a:lstStyle/>
          <a:p>
            <a:fld id="{DB7080B8-6850-4418-9C9D-74B822BD34DA}" type="slidenum">
              <a:rPr lang="en-US" smtClean="0"/>
              <a:t>23</a:t>
            </a:fld>
            <a:endParaRPr lang="en-US"/>
          </a:p>
        </p:txBody>
      </p:sp>
    </p:spTree>
    <p:extLst>
      <p:ext uri="{BB962C8B-B14F-4D97-AF65-F5344CB8AC3E}">
        <p14:creationId xmlns:p14="http://schemas.microsoft.com/office/powerpoint/2010/main" val="27680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19:30 – 1:10 – 20:40</a:t>
            </a:r>
          </a:p>
          <a:p>
            <a:endParaRPr lang="en-US" dirty="0"/>
          </a:p>
          <a:p>
            <a:r>
              <a:rPr lang="en-US" dirty="0"/>
              <a:t>Coaching along with mentoring helps engage new leaders.  Coaching differs in mentoring in that the coach brings a person along a pre-determined path to success.  Typically this would imply that the person being coached was unfamiliar with the pathway verses exploring a viable pathway with a mentor.  A typical scenario would be a team of Lions that are unfamiliar with a goal they are wanting to accomplish and an accomplished leader is brought in that is already successful with the target goal.  That leader could coach the team of Lions.  Coaching in servant leadership includes building SMART Goals – just like those developed in the GMA process Build a Vision and Build a Plan.  Great coaching includes many of the open ended questions and processes of the GMA process.  It differs from the GMA process in that it focuses on building leaders rather than a team goal.                                                                                                                                                                       </a:t>
            </a:r>
          </a:p>
        </p:txBody>
      </p:sp>
      <p:sp>
        <p:nvSpPr>
          <p:cNvPr id="4" name="Slide Number Placeholder 3"/>
          <p:cNvSpPr>
            <a:spLocks noGrp="1"/>
          </p:cNvSpPr>
          <p:nvPr>
            <p:ph type="sldNum" sz="quarter" idx="5"/>
          </p:nvPr>
        </p:nvSpPr>
        <p:spPr/>
        <p:txBody>
          <a:bodyPr/>
          <a:lstStyle/>
          <a:p>
            <a:fld id="{DB7080B8-6850-4418-9C9D-74B822BD34DA}" type="slidenum">
              <a:rPr lang="en-US" smtClean="0"/>
              <a:t>24</a:t>
            </a:fld>
            <a:endParaRPr lang="en-US"/>
          </a:p>
        </p:txBody>
      </p:sp>
    </p:spTree>
    <p:extLst>
      <p:ext uri="{BB962C8B-B14F-4D97-AF65-F5344CB8AC3E}">
        <p14:creationId xmlns:p14="http://schemas.microsoft.com/office/powerpoint/2010/main" val="441270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1 Person tell me your joy of being a Lion!</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25</a:t>
            </a:fld>
            <a:endParaRPr lang="en-US"/>
          </a:p>
        </p:txBody>
      </p:sp>
    </p:spTree>
    <p:extLst>
      <p:ext uri="{BB962C8B-B14F-4D97-AF65-F5344CB8AC3E}">
        <p14:creationId xmlns:p14="http://schemas.microsoft.com/office/powerpoint/2010/main" val="1389094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20:40 – 1:00 – 21:40</a:t>
            </a:r>
          </a:p>
          <a:p>
            <a:endParaRPr lang="en-US" dirty="0"/>
          </a:p>
          <a:p>
            <a:r>
              <a:rPr lang="en-US" dirty="0"/>
              <a:t>Anyone recognize this person?  Foresight is the ability to utilize previous experiences to base current or upcoming decisions.  The Boy Scouts call this “Be Prepared”.   Foresight includes problem solving and identifying root causes of problems.   A common technique used in foresight is root cause analysis.  The common goal in foresight is to make the highest quality decisions.  It helps to know what motivates your team and how the team will benefit.  Foresight can then be applied to guide the team to achieve their goals.  Cultivating the entire team in foresight will help reach goals faster, keep the team away from bear traps and gotchas, and improve the harmony of the team.  By the way that is Lord Robert Braden Powell, the founder of Boy Scouts.</a:t>
            </a:r>
          </a:p>
        </p:txBody>
      </p:sp>
      <p:sp>
        <p:nvSpPr>
          <p:cNvPr id="4" name="Slide Number Placeholder 3"/>
          <p:cNvSpPr>
            <a:spLocks noGrp="1"/>
          </p:cNvSpPr>
          <p:nvPr>
            <p:ph type="sldNum" sz="quarter" idx="5"/>
          </p:nvPr>
        </p:nvSpPr>
        <p:spPr/>
        <p:txBody>
          <a:bodyPr/>
          <a:lstStyle/>
          <a:p>
            <a:fld id="{DB7080B8-6850-4418-9C9D-74B822BD34DA}" type="slidenum">
              <a:rPr lang="en-US" smtClean="0"/>
              <a:t>26</a:t>
            </a:fld>
            <a:endParaRPr lang="en-US"/>
          </a:p>
        </p:txBody>
      </p:sp>
    </p:spTree>
    <p:extLst>
      <p:ext uri="{BB962C8B-B14F-4D97-AF65-F5344CB8AC3E}">
        <p14:creationId xmlns:p14="http://schemas.microsoft.com/office/powerpoint/2010/main" val="3348682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21:40 – 1:00 – 22:40</a:t>
            </a:r>
          </a:p>
          <a:p>
            <a:endParaRPr lang="en-US" dirty="0"/>
          </a:p>
          <a:p>
            <a:r>
              <a:rPr lang="en-US" dirty="0"/>
              <a:t>Vision is timeless and should define the overall values, beliefs and goals.  This could apply to a district, a club, a leader.  With a vision we have that constant guiding star of where we need to head.  We need to be able to communicate vision at any one moment.  The GMA process includes a step titled Build a Vision.  Having a vision in place before anything else is an extremely important step.  It’s just my opinion, but most businesses that are successful have a clear Vision Statement.  Most successful Lions do as well.  Being able to communicate that vision is paramount to attaining any goals when leading volunteers or paid employees.  Vision defines teams and their successes.</a:t>
            </a:r>
          </a:p>
        </p:txBody>
      </p:sp>
      <p:sp>
        <p:nvSpPr>
          <p:cNvPr id="4" name="Slide Number Placeholder 3"/>
          <p:cNvSpPr>
            <a:spLocks noGrp="1"/>
          </p:cNvSpPr>
          <p:nvPr>
            <p:ph type="sldNum" sz="quarter" idx="5"/>
          </p:nvPr>
        </p:nvSpPr>
        <p:spPr/>
        <p:txBody>
          <a:bodyPr/>
          <a:lstStyle/>
          <a:p>
            <a:fld id="{DB7080B8-6850-4418-9C9D-74B822BD34DA}" type="slidenum">
              <a:rPr lang="en-US" smtClean="0"/>
              <a:t>27</a:t>
            </a:fld>
            <a:endParaRPr lang="en-US"/>
          </a:p>
        </p:txBody>
      </p:sp>
    </p:spTree>
    <p:extLst>
      <p:ext uri="{BB962C8B-B14F-4D97-AF65-F5344CB8AC3E}">
        <p14:creationId xmlns:p14="http://schemas.microsoft.com/office/powerpoint/2010/main" val="386178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22:40 – 0:45 – 23:25</a:t>
            </a:r>
          </a:p>
          <a:p>
            <a:endParaRPr lang="en-US" dirty="0"/>
          </a:p>
          <a:p>
            <a:r>
              <a:rPr lang="en-US" dirty="0"/>
              <a:t>As time and environment change we as leaders have to be able to change with it.  How many times have your heard someone comment that there was no need to change something.  Sometimes that might be true.  Many times however, we have to change to accommodate our changing environment, conditions and values.  As leaders we need to be able to relate to those we lead.  We need to understand how our team relates to the service that we do.  What is relevant?  What is not relevant?  What services are needed?  Which need modification or elimination?</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28</a:t>
            </a:fld>
            <a:endParaRPr lang="en-US"/>
          </a:p>
        </p:txBody>
      </p:sp>
    </p:spTree>
    <p:extLst>
      <p:ext uri="{BB962C8B-B14F-4D97-AF65-F5344CB8AC3E}">
        <p14:creationId xmlns:p14="http://schemas.microsoft.com/office/powerpoint/2010/main" val="2167216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23:25 – 1:00 – 24:25</a:t>
            </a:r>
          </a:p>
          <a:p>
            <a:endParaRPr lang="en-US" dirty="0"/>
          </a:p>
          <a:p>
            <a:r>
              <a:rPr lang="en-US" dirty="0"/>
              <a:t>If servant leadership appealed to you, here is where you can learn more…</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29</a:t>
            </a:fld>
            <a:endParaRPr lang="en-US"/>
          </a:p>
        </p:txBody>
      </p:sp>
    </p:spTree>
    <p:extLst>
      <p:ext uri="{BB962C8B-B14F-4D97-AF65-F5344CB8AC3E}">
        <p14:creationId xmlns:p14="http://schemas.microsoft.com/office/powerpoint/2010/main" val="109769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2:05 - 00:10 – 2:15</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Let’s peek into the future..  How is your district </a:t>
            </a:r>
            <a:r>
              <a:rPr lang="en-US" dirty="0" err="1">
                <a:latin typeface="Arial" panose="020B0604020202020204" pitchFamily="34" charset="0"/>
                <a:cs typeface="Arial" panose="020B0604020202020204" pitchFamily="34" charset="0"/>
              </a:rPr>
              <a:t>lookin</a:t>
            </a:r>
            <a:r>
              <a:rPr lang="en-US" dirty="0">
                <a:latin typeface="Arial" panose="020B0604020202020204" pitchFamily="34" charset="0"/>
                <a:cs typeface="Arial" panose="020B0604020202020204" pitchFamily="34" charset="0"/>
              </a:rPr>
              <a:t>’.   Like this?</a:t>
            </a:r>
          </a:p>
        </p:txBody>
      </p:sp>
      <p:sp>
        <p:nvSpPr>
          <p:cNvPr id="4" name="Slide Number Placeholder 3"/>
          <p:cNvSpPr>
            <a:spLocks noGrp="1"/>
          </p:cNvSpPr>
          <p:nvPr>
            <p:ph type="sldNum" sz="quarter" idx="5"/>
          </p:nvPr>
        </p:nvSpPr>
        <p:spPr/>
        <p:txBody>
          <a:bodyPr/>
          <a:lstStyle/>
          <a:p>
            <a:fld id="{DB7080B8-6850-4418-9C9D-74B822BD34DA}" type="slidenum">
              <a:rPr lang="en-US" smtClean="0"/>
              <a:t>3</a:t>
            </a:fld>
            <a:endParaRPr lang="en-US"/>
          </a:p>
        </p:txBody>
      </p:sp>
    </p:spTree>
    <p:extLst>
      <p:ext uri="{BB962C8B-B14F-4D97-AF65-F5344CB8AC3E}">
        <p14:creationId xmlns:p14="http://schemas.microsoft.com/office/powerpoint/2010/main" val="849239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1 Person tell me your joy of being a Lion!</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30</a:t>
            </a:fld>
            <a:endParaRPr lang="en-US"/>
          </a:p>
        </p:txBody>
      </p:sp>
    </p:spTree>
    <p:extLst>
      <p:ext uri="{BB962C8B-B14F-4D97-AF65-F5344CB8AC3E}">
        <p14:creationId xmlns:p14="http://schemas.microsoft.com/office/powerpoint/2010/main" val="1634524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22:40 – 0:45 – 23:25</a:t>
            </a:r>
          </a:p>
          <a:p>
            <a:endParaRPr lang="en-US" dirty="0"/>
          </a:p>
          <a:p>
            <a:r>
              <a:rPr lang="en-US" dirty="0"/>
              <a:t>Fosters strong team culture.  To achieve 1.5 or GMA process goals it generally is going to take a strong team.  Servant Leadership is all about building teams.</a:t>
            </a:r>
          </a:p>
          <a:p>
            <a:endParaRPr lang="en-US" dirty="0"/>
          </a:p>
          <a:p>
            <a:r>
              <a:rPr lang="en-US" dirty="0"/>
              <a:t>Servant leaders focus strongly on the team of people – our Lions!  Exactly what is needed in our organization to not only build membership, but to retain it as well.</a:t>
            </a:r>
          </a:p>
          <a:p>
            <a:endParaRPr lang="en-US" dirty="0"/>
          </a:p>
          <a:p>
            <a:r>
              <a:rPr lang="en-US" dirty="0"/>
              <a:t>It keeps Lions Friendly, Upbeat and Nice – or FUN.  It builds the morale of our team.  Volunteers need to get some value out of their service.  Paying dues “represents value”, but is not real value.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31</a:t>
            </a:fld>
            <a:endParaRPr lang="en-US"/>
          </a:p>
        </p:txBody>
      </p:sp>
    </p:spTree>
    <p:extLst>
      <p:ext uri="{BB962C8B-B14F-4D97-AF65-F5344CB8AC3E}">
        <p14:creationId xmlns:p14="http://schemas.microsoft.com/office/powerpoint/2010/main" val="1185827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22:40 – 0:45 – 23:25</a:t>
            </a:r>
          </a:p>
          <a:p>
            <a:endParaRPr lang="en-US" dirty="0"/>
          </a:p>
          <a:p>
            <a:r>
              <a:rPr lang="en-US" dirty="0"/>
              <a:t>Lions depends on formal authority very heavily.  There is not only a written formal authority, but there is a strong informal authority present.  One of the best things a Lions desiring to be a servant leader can do is to focus on the two instant takeaways in their year as 2</a:t>
            </a:r>
            <a:r>
              <a:rPr lang="en-US" baseline="30000" dirty="0"/>
              <a:t>nd</a:t>
            </a:r>
            <a:r>
              <a:rPr lang="en-US" dirty="0"/>
              <a:t> vice district governor.  It might also be a good time to point out is that servant leaders still have the necessity to adapt to the situation and lead the club or district they are responsible for. </a:t>
            </a:r>
          </a:p>
          <a:p>
            <a:endParaRPr lang="en-US" dirty="0"/>
          </a:p>
          <a:p>
            <a:r>
              <a:rPr lang="en-US" dirty="0"/>
              <a:t>It takes considerable time to be people inclusive.  It is also necessary to break down people barriers so that communication can happen regardless of time spent.</a:t>
            </a:r>
          </a:p>
          <a:p>
            <a:endParaRPr lang="en-US" dirty="0"/>
          </a:p>
          <a:p>
            <a:r>
              <a:rPr lang="en-US" dirty="0"/>
              <a:t>We live in a society where people are becoming more woke.  In many cases they are encouraged not to make decisions or be confident.  At one of my sessions I was told about a Coca-Cola add that encouraged people to be less confident, to hold back on making decisions.  </a:t>
            </a:r>
            <a:r>
              <a:rPr lang="en-US" dirty="0" err="1"/>
              <a:t>Wokism</a:t>
            </a:r>
            <a:r>
              <a:rPr lang="en-US" dirty="0"/>
              <a:t> is the exact opposite of leadership.  So the battle to build better organizations, be it member numbers, service numbers or safe clubs is getting more challenging.</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32</a:t>
            </a:fld>
            <a:endParaRPr lang="en-US"/>
          </a:p>
        </p:txBody>
      </p:sp>
    </p:spTree>
    <p:extLst>
      <p:ext uri="{BB962C8B-B14F-4D97-AF65-F5344CB8AC3E}">
        <p14:creationId xmlns:p14="http://schemas.microsoft.com/office/powerpoint/2010/main" val="2036294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1 Person tell me your joy of being a Lion!</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33</a:t>
            </a:fld>
            <a:endParaRPr lang="en-US"/>
          </a:p>
        </p:txBody>
      </p:sp>
    </p:spTree>
    <p:extLst>
      <p:ext uri="{BB962C8B-B14F-4D97-AF65-F5344CB8AC3E}">
        <p14:creationId xmlns:p14="http://schemas.microsoft.com/office/powerpoint/2010/main" val="948416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25:25 – 2:00 – 27:25</a:t>
            </a:r>
          </a:p>
          <a:p>
            <a:endParaRPr lang="en-US" dirty="0"/>
          </a:p>
          <a:p>
            <a:r>
              <a:rPr lang="en-US" dirty="0"/>
              <a:t>Let’s spend just a moment on some instant takeaways.  Things that you can start thinking about and doing.  Today!</a:t>
            </a:r>
          </a:p>
          <a:p>
            <a:endParaRPr lang="en-US" dirty="0"/>
          </a:p>
          <a:p>
            <a:r>
              <a:rPr lang="en-US" dirty="0"/>
              <a:t>One of the most important things that any leader can do is keep Lions FUN!  Just what does that mean?  FUN stands for friendly upbeat and nice.  It does not mean that you have to jump around like some goofball or tell jokes.  It does mean that you as a leader make Lions a place where people can come and enjoy the safety of the group – the pack.  FUN is the very glue that holds our Service, Membership and Leadership together.  It brings the people part of our organization together so that we can let down our hair if you will, but still do good for our communities.  FUN is not by accident.  Ever feel left out of the group?  That’s no fun.  Ever learn something from someone you thought was a total </a:t>
            </a:r>
            <a:r>
              <a:rPr lang="en-US" dirty="0" err="1"/>
              <a:t>clutz</a:t>
            </a:r>
            <a:r>
              <a:rPr lang="en-US" dirty="0"/>
              <a:t>?  That is fun!  Ever feel threatened by the intellect or getting made fun of by someone in the group?  Not fun.  Ever see the person in a group smile because they saved the day and the group recognized them?  That’s fun.</a:t>
            </a:r>
          </a:p>
          <a:p>
            <a:endParaRPr lang="en-US" dirty="0"/>
          </a:p>
          <a:p>
            <a:r>
              <a:rPr lang="en-US" dirty="0"/>
              <a:t>People do not join Lions because they wanted to see us top 1.5 million members.  They did not join because they wanted to be a district governor some day.  They joined first because they needed to fill a social void in their lives.  Lions needs to be a safe place to accomplish that.  Keep Lions FUN!</a:t>
            </a:r>
          </a:p>
        </p:txBody>
      </p:sp>
      <p:sp>
        <p:nvSpPr>
          <p:cNvPr id="4" name="Slide Number Placeholder 3"/>
          <p:cNvSpPr>
            <a:spLocks noGrp="1"/>
          </p:cNvSpPr>
          <p:nvPr>
            <p:ph type="sldNum" sz="quarter" idx="5"/>
          </p:nvPr>
        </p:nvSpPr>
        <p:spPr/>
        <p:txBody>
          <a:bodyPr/>
          <a:lstStyle/>
          <a:p>
            <a:fld id="{DB7080B8-6850-4418-9C9D-74B822BD34DA}" type="slidenum">
              <a:rPr lang="en-US" smtClean="0"/>
              <a:t>34</a:t>
            </a:fld>
            <a:endParaRPr lang="en-US"/>
          </a:p>
        </p:txBody>
      </p:sp>
    </p:spTree>
    <p:extLst>
      <p:ext uri="{BB962C8B-B14F-4D97-AF65-F5344CB8AC3E}">
        <p14:creationId xmlns:p14="http://schemas.microsoft.com/office/powerpoint/2010/main" val="1667419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27:25 – 2:00 – 29:25</a:t>
            </a:r>
          </a:p>
          <a:p>
            <a:endParaRPr lang="en-US" dirty="0"/>
          </a:p>
          <a:p>
            <a:r>
              <a:rPr lang="en-US" dirty="0"/>
              <a:t>Being in business and being a recently past GAT Area Leader, I get to travel to a great number of places.  There is one common denominator that screams out at me.  From crossroads America to downtown Reno.  You have seen it.  &lt;Give a Reno example….&gt;  If you are an empathetic person, you may have felt it.   People more than ever need HOPE.  How do we get started with HOPE?  Very simply.  Remember that the key to hope is this acronym.  Helping Others (through) Positive Encouragement.  So many people are in the “what’s in it for me” mode that they forget to build the environment around themselves.  What they are left with is the dirty and the ugly part of man kind.  Selfishness.  Greed.  Desire.  The exact opposite of what a Lion is and what a Lion does.  How do we clean the environment around us?  By helping those around us with positivity and encouragement.  Anything from a kind word to planting the confidence someone needs to get through another day.  Know that EVERY person we come into contact with needs a positive word or act and some encouragement that they can do their very best to make a positive difference in those around them.  It could be a pat on the back.  It could be holding the door.  It could be listening rather than talking.  Lions.  More than ever, our world needs HOPE.</a:t>
            </a:r>
          </a:p>
        </p:txBody>
      </p:sp>
      <p:sp>
        <p:nvSpPr>
          <p:cNvPr id="4" name="Slide Number Placeholder 3"/>
          <p:cNvSpPr>
            <a:spLocks noGrp="1"/>
          </p:cNvSpPr>
          <p:nvPr>
            <p:ph type="sldNum" sz="quarter" idx="5"/>
          </p:nvPr>
        </p:nvSpPr>
        <p:spPr/>
        <p:txBody>
          <a:bodyPr/>
          <a:lstStyle/>
          <a:p>
            <a:fld id="{DB7080B8-6850-4418-9C9D-74B822BD34DA}" type="slidenum">
              <a:rPr lang="en-US" smtClean="0"/>
              <a:t>35</a:t>
            </a:fld>
            <a:endParaRPr lang="en-US"/>
          </a:p>
        </p:txBody>
      </p:sp>
    </p:spTree>
    <p:extLst>
      <p:ext uri="{BB962C8B-B14F-4D97-AF65-F5344CB8AC3E}">
        <p14:creationId xmlns:p14="http://schemas.microsoft.com/office/powerpoint/2010/main" val="3555912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1 Person tell me your joy of being a Lion!</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36</a:t>
            </a:fld>
            <a:endParaRPr lang="en-US"/>
          </a:p>
        </p:txBody>
      </p:sp>
    </p:spTree>
    <p:extLst>
      <p:ext uri="{BB962C8B-B14F-4D97-AF65-F5344CB8AC3E}">
        <p14:creationId xmlns:p14="http://schemas.microsoft.com/office/powerpoint/2010/main" val="2386217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29:25 – 1:00 – 30:25</a:t>
            </a:r>
          </a:p>
          <a:p>
            <a:endParaRPr lang="en-US" dirty="0"/>
          </a:p>
          <a:p>
            <a:r>
              <a:rPr lang="en-US" dirty="0"/>
              <a:t>Let me share a little poem about Servant Leadership with you….</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37</a:t>
            </a:fld>
            <a:endParaRPr lang="en-US"/>
          </a:p>
        </p:txBody>
      </p:sp>
    </p:spTree>
    <p:extLst>
      <p:ext uri="{BB962C8B-B14F-4D97-AF65-F5344CB8AC3E}">
        <p14:creationId xmlns:p14="http://schemas.microsoft.com/office/powerpoint/2010/main" val="4227090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29:25 – 1:00 – 30:25</a:t>
            </a:r>
          </a:p>
          <a:p>
            <a:r>
              <a:rPr lang="en-US" dirty="0"/>
              <a:t>Begin your servant journey!</a:t>
            </a:r>
          </a:p>
          <a:p>
            <a:endParaRPr lang="en-US" dirty="0"/>
          </a:p>
          <a:p>
            <a:r>
              <a:rPr lang="en-US" dirty="0"/>
              <a:t>Questions?</a:t>
            </a:r>
          </a:p>
        </p:txBody>
      </p:sp>
      <p:sp>
        <p:nvSpPr>
          <p:cNvPr id="4" name="Slide Number Placeholder 3"/>
          <p:cNvSpPr>
            <a:spLocks noGrp="1"/>
          </p:cNvSpPr>
          <p:nvPr>
            <p:ph type="sldNum" sz="quarter" idx="5"/>
          </p:nvPr>
        </p:nvSpPr>
        <p:spPr/>
        <p:txBody>
          <a:bodyPr/>
          <a:lstStyle/>
          <a:p>
            <a:fld id="{DB7080B8-6850-4418-9C9D-74B822BD34DA}" type="slidenum">
              <a:rPr lang="en-US" smtClean="0"/>
              <a:t>38</a:t>
            </a:fld>
            <a:endParaRPr lang="en-US"/>
          </a:p>
        </p:txBody>
      </p:sp>
    </p:spTree>
    <p:extLst>
      <p:ext uri="{BB962C8B-B14F-4D97-AF65-F5344CB8AC3E}">
        <p14:creationId xmlns:p14="http://schemas.microsoft.com/office/powerpoint/2010/main" val="3643463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29:25 – 1:00 – 30:25</a:t>
            </a:r>
          </a:p>
          <a:p>
            <a:endParaRPr lang="en-US" dirty="0"/>
          </a:p>
          <a:p>
            <a:r>
              <a:rPr lang="en-US" dirty="0"/>
              <a:t>Key Take Away.  As Lions we are part of the greatest service organization on the globe.  We live and breathe service.  My challenge to you as a leader.</a:t>
            </a:r>
          </a:p>
          <a:p>
            <a:pPr marL="228600" indent="-228600">
              <a:buAutoNum type="arabicPeriod"/>
            </a:pPr>
            <a:r>
              <a:rPr lang="en-US" dirty="0"/>
              <a:t>Become a leader in Lions.</a:t>
            </a:r>
          </a:p>
          <a:p>
            <a:pPr marL="228600" indent="-228600">
              <a:buAutoNum type="arabicPeriod"/>
            </a:pPr>
            <a:r>
              <a:rPr lang="en-US" dirty="0"/>
              <a:t>Serve your team in Lions.  Give them the success that we would desire for ourselves.</a:t>
            </a:r>
          </a:p>
          <a:p>
            <a:pPr marL="228600" indent="-228600">
              <a:buAutoNum type="arabicPeriod"/>
            </a:pPr>
            <a:endParaRPr lang="en-US" dirty="0"/>
          </a:p>
          <a:p>
            <a:pPr marL="0" indent="0">
              <a:buNone/>
            </a:pPr>
            <a:r>
              <a:rPr lang="en-US" dirty="0"/>
              <a:t>I’m PDG Dave Wineman</a:t>
            </a:r>
          </a:p>
          <a:p>
            <a:pPr marL="0" indent="0">
              <a:buNone/>
            </a:pPr>
            <a:endParaRPr lang="en-US" dirty="0"/>
          </a:p>
          <a:p>
            <a:r>
              <a:rPr lang="en-US" dirty="0"/>
              <a:t>Questions?</a:t>
            </a:r>
          </a:p>
        </p:txBody>
      </p:sp>
      <p:sp>
        <p:nvSpPr>
          <p:cNvPr id="4" name="Slide Number Placeholder 3"/>
          <p:cNvSpPr>
            <a:spLocks noGrp="1"/>
          </p:cNvSpPr>
          <p:nvPr>
            <p:ph type="sldNum" sz="quarter" idx="5"/>
          </p:nvPr>
        </p:nvSpPr>
        <p:spPr/>
        <p:txBody>
          <a:bodyPr/>
          <a:lstStyle/>
          <a:p>
            <a:fld id="{DB7080B8-6850-4418-9C9D-74B822BD34DA}" type="slidenum">
              <a:rPr lang="en-US" smtClean="0"/>
              <a:t>39</a:t>
            </a:fld>
            <a:endParaRPr lang="en-US"/>
          </a:p>
        </p:txBody>
      </p:sp>
    </p:spTree>
    <p:extLst>
      <p:ext uri="{BB962C8B-B14F-4D97-AF65-F5344CB8AC3E}">
        <p14:creationId xmlns:p14="http://schemas.microsoft.com/office/powerpoint/2010/main" val="926366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2:15 - 00:05 – 2:20</a:t>
            </a:r>
          </a:p>
          <a:p>
            <a:pPr defTabSz="931774">
              <a:defRPr/>
            </a:pPr>
            <a:endParaRPr lang="en-US" dirty="0">
              <a:latin typeface="Arial" panose="020B0604020202020204" pitchFamily="34" charset="0"/>
              <a:cs typeface="Arial" panose="020B0604020202020204" pitchFamily="34" charset="0"/>
            </a:endParaRPr>
          </a:p>
          <a:p>
            <a:pPr defTabSz="931774">
              <a:defRPr/>
            </a:pPr>
            <a:r>
              <a:rPr lang="en-US" dirty="0">
                <a:latin typeface="Arial" panose="020B0604020202020204" pitchFamily="34" charset="0"/>
                <a:cs typeface="Arial" panose="020B0604020202020204" pitchFamily="34" charset="0"/>
              </a:rPr>
              <a:t>Here is where we introduced that new service project idea.  Look familiar?</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4</a:t>
            </a:fld>
            <a:endParaRPr lang="en-US"/>
          </a:p>
        </p:txBody>
      </p:sp>
    </p:spTree>
    <p:extLst>
      <p:ext uri="{BB962C8B-B14F-4D97-AF65-F5344CB8AC3E}">
        <p14:creationId xmlns:p14="http://schemas.microsoft.com/office/powerpoint/2010/main" val="113761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2:20 – 00:05 – 2:25</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Remember when we asked for nominations for the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VDG.  </a:t>
            </a:r>
          </a:p>
        </p:txBody>
      </p:sp>
      <p:sp>
        <p:nvSpPr>
          <p:cNvPr id="4" name="Slide Number Placeholder 3"/>
          <p:cNvSpPr>
            <a:spLocks noGrp="1"/>
          </p:cNvSpPr>
          <p:nvPr>
            <p:ph type="sldNum" sz="quarter" idx="5"/>
          </p:nvPr>
        </p:nvSpPr>
        <p:spPr/>
        <p:txBody>
          <a:bodyPr/>
          <a:lstStyle/>
          <a:p>
            <a:fld id="{DB7080B8-6850-4418-9C9D-74B822BD34DA}" type="slidenum">
              <a:rPr lang="en-US" smtClean="0"/>
              <a:t>5</a:t>
            </a:fld>
            <a:endParaRPr lang="en-US"/>
          </a:p>
        </p:txBody>
      </p:sp>
    </p:spTree>
    <p:extLst>
      <p:ext uri="{BB962C8B-B14F-4D97-AF65-F5344CB8AC3E}">
        <p14:creationId xmlns:p14="http://schemas.microsoft.com/office/powerpoint/2010/main" val="1149882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2:25 - 00:05 – 2:30</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Want your district to look like this?</a:t>
            </a:r>
          </a:p>
        </p:txBody>
      </p:sp>
      <p:sp>
        <p:nvSpPr>
          <p:cNvPr id="4" name="Slide Number Placeholder 3"/>
          <p:cNvSpPr>
            <a:spLocks noGrp="1"/>
          </p:cNvSpPr>
          <p:nvPr>
            <p:ph type="sldNum" sz="quarter" idx="5"/>
          </p:nvPr>
        </p:nvSpPr>
        <p:spPr/>
        <p:txBody>
          <a:bodyPr/>
          <a:lstStyle/>
          <a:p>
            <a:fld id="{DB7080B8-6850-4418-9C9D-74B822BD34DA}" type="slidenum">
              <a:rPr lang="en-US" smtClean="0"/>
              <a:t>6</a:t>
            </a:fld>
            <a:endParaRPr lang="en-US"/>
          </a:p>
        </p:txBody>
      </p:sp>
    </p:spTree>
    <p:extLst>
      <p:ext uri="{BB962C8B-B14F-4D97-AF65-F5344CB8AC3E}">
        <p14:creationId xmlns:p14="http://schemas.microsoft.com/office/powerpoint/2010/main" val="17137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2:30 - 00:05 – 2:35</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Or like this?</a:t>
            </a:r>
          </a:p>
        </p:txBody>
      </p:sp>
      <p:sp>
        <p:nvSpPr>
          <p:cNvPr id="4" name="Slide Number Placeholder 3"/>
          <p:cNvSpPr>
            <a:spLocks noGrp="1"/>
          </p:cNvSpPr>
          <p:nvPr>
            <p:ph type="sldNum" sz="quarter" idx="5"/>
          </p:nvPr>
        </p:nvSpPr>
        <p:spPr/>
        <p:txBody>
          <a:bodyPr/>
          <a:lstStyle/>
          <a:p>
            <a:fld id="{DB7080B8-6850-4418-9C9D-74B822BD34DA}" type="slidenum">
              <a:rPr lang="en-US" smtClean="0"/>
              <a:t>7</a:t>
            </a:fld>
            <a:endParaRPr lang="en-US"/>
          </a:p>
        </p:txBody>
      </p:sp>
    </p:spTree>
    <p:extLst>
      <p:ext uri="{BB962C8B-B14F-4D97-AF65-F5344CB8AC3E}">
        <p14:creationId xmlns:p14="http://schemas.microsoft.com/office/powerpoint/2010/main" val="387145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2:35 – 0:15 – 2:50</a:t>
            </a:r>
          </a:p>
          <a:p>
            <a:pPr defTabSz="931774">
              <a:defRPr/>
            </a:pPr>
            <a:endParaRPr lang="en-US" dirty="0">
              <a:latin typeface="Arial" panose="020B0604020202020204" pitchFamily="34" charset="0"/>
              <a:cs typeface="Arial" panose="020B0604020202020204" pitchFamily="34" charset="0"/>
            </a:endParaRPr>
          </a:p>
          <a:p>
            <a:pPr defTabSz="931774">
              <a:defRPr/>
            </a:pPr>
            <a:endParaRPr lang="en-US" dirty="0">
              <a:latin typeface="Arial" panose="020B0604020202020204" pitchFamily="34" charset="0"/>
              <a:cs typeface="Arial" panose="020B0604020202020204" pitchFamily="34" charset="0"/>
            </a:endParaRPr>
          </a:p>
          <a:p>
            <a:pPr defTabSz="931774">
              <a:defRPr/>
            </a:pPr>
            <a:r>
              <a:rPr lang="en-US" dirty="0">
                <a:latin typeface="Arial" panose="020B0604020202020204" pitchFamily="34" charset="0"/>
                <a:cs typeface="Arial" panose="020B0604020202020204" pitchFamily="34" charset="0"/>
              </a:rPr>
              <a:t>So really captain…  How is your ship doing?  Like this?</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8</a:t>
            </a:fld>
            <a:endParaRPr lang="en-US"/>
          </a:p>
        </p:txBody>
      </p:sp>
    </p:spTree>
    <p:extLst>
      <p:ext uri="{BB962C8B-B14F-4D97-AF65-F5344CB8AC3E}">
        <p14:creationId xmlns:p14="http://schemas.microsoft.com/office/powerpoint/2010/main" val="383971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2:50 – 2:10 – 5:00</a:t>
            </a:r>
          </a:p>
          <a:p>
            <a:endParaRPr lang="en-US" dirty="0"/>
          </a:p>
          <a:p>
            <a:r>
              <a:rPr lang="en-US" dirty="0"/>
              <a:t>In a business we call the successful ones 20’s.  That would be </a:t>
            </a:r>
            <a:r>
              <a:rPr lang="en-US" dirty="0" err="1"/>
              <a:t>vereses</a:t>
            </a:r>
            <a:r>
              <a:rPr lang="en-US" dirty="0"/>
              <a:t> the 80’s that will in all probability not make that critical 5 year mark.  You may have figured out this is from the well-known concept called the preradio principle.  20 percent of the businesses last 5 years.  80 percent die within the first 5 years.  Or, applied to a Lions club or district you might say that 20% of the districts will gain in membership and 80% will lose membership or stay status quo.</a:t>
            </a:r>
          </a:p>
          <a:p>
            <a:endParaRPr lang="en-US" dirty="0"/>
          </a:p>
          <a:p>
            <a:r>
              <a:rPr lang="en-US" dirty="0"/>
              <a:t>In business this is something that has been known for a long time.  I never thought to apply this to the Lions world.  As an Area Leader one of the places this became apparent was the district membership numbers.  20% of the districts could be expected to gain membership over the year.   80% no gain or a loss.</a:t>
            </a:r>
          </a:p>
          <a:p>
            <a:endParaRPr lang="en-US" dirty="0"/>
          </a:p>
          <a:p>
            <a:r>
              <a:rPr lang="en-US" dirty="0"/>
              <a:t>What made that happen?  What uniqueness did those districts or clubs have?</a:t>
            </a:r>
          </a:p>
          <a:p>
            <a:endParaRPr lang="en-US" dirty="0"/>
          </a:p>
          <a:p>
            <a:r>
              <a:rPr lang="en-US" dirty="0"/>
              <a:t>One of the greatest commonalities is the leadership of the organization.  Specifically, clubs or districts or multiple districts that had servant leaders, all had positive successes, be it membership, leadership or service.</a:t>
            </a:r>
          </a:p>
          <a:p>
            <a:endParaRPr lang="en-US" dirty="0"/>
          </a:p>
          <a:p>
            <a:r>
              <a:rPr lang="en-US" dirty="0"/>
              <a:t>Specifically, How did our Lions leaders </a:t>
            </a:r>
            <a:r>
              <a:rPr lang="en-US" b="1" i="1" dirty="0"/>
              <a:t>lead</a:t>
            </a:r>
            <a:r>
              <a:rPr lang="en-US" dirty="0"/>
              <a:t> Lions to success? </a:t>
            </a:r>
          </a:p>
          <a:p>
            <a:endParaRPr lang="en-US" dirty="0"/>
          </a:p>
        </p:txBody>
      </p:sp>
      <p:sp>
        <p:nvSpPr>
          <p:cNvPr id="4" name="Slide Number Placeholder 3"/>
          <p:cNvSpPr>
            <a:spLocks noGrp="1"/>
          </p:cNvSpPr>
          <p:nvPr>
            <p:ph type="sldNum" sz="quarter" idx="5"/>
          </p:nvPr>
        </p:nvSpPr>
        <p:spPr/>
        <p:txBody>
          <a:bodyPr/>
          <a:lstStyle/>
          <a:p>
            <a:fld id="{DB7080B8-6850-4418-9C9D-74B822BD34DA}" type="slidenum">
              <a:rPr lang="en-US" smtClean="0"/>
              <a:t>9</a:t>
            </a:fld>
            <a:endParaRPr lang="en-US"/>
          </a:p>
        </p:txBody>
      </p:sp>
    </p:spTree>
    <p:extLst>
      <p:ext uri="{BB962C8B-B14F-4D97-AF65-F5344CB8AC3E}">
        <p14:creationId xmlns:p14="http://schemas.microsoft.com/office/powerpoint/2010/main" val="3793832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C0707-5E8B-0537-5DEA-5DED229B0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8820A6-A0D9-3F8A-A7EC-3B9D9D2CC0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441559-EAA5-991A-B3FF-94292D679884}"/>
              </a:ext>
            </a:extLst>
          </p:cNvPr>
          <p:cNvSpPr>
            <a:spLocks noGrp="1"/>
          </p:cNvSpPr>
          <p:nvPr>
            <p:ph type="dt" sz="half" idx="10"/>
          </p:nvPr>
        </p:nvSpPr>
        <p:spPr/>
        <p:txBody>
          <a:bodyPr/>
          <a:lstStyle/>
          <a:p>
            <a:fld id="{7F64E31C-C2E6-F54F-8D8F-82D5BA25C24E}" type="datetimeFigureOut">
              <a:rPr lang="en-US" smtClean="0"/>
              <a:t>10/15/2023</a:t>
            </a:fld>
            <a:endParaRPr lang="en-US"/>
          </a:p>
        </p:txBody>
      </p:sp>
      <p:sp>
        <p:nvSpPr>
          <p:cNvPr id="5" name="Footer Placeholder 4">
            <a:extLst>
              <a:ext uri="{FF2B5EF4-FFF2-40B4-BE49-F238E27FC236}">
                <a16:creationId xmlns:a16="http://schemas.microsoft.com/office/drawing/2014/main" id="{22657255-3192-BE73-6DE9-60090D4E5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7F7EB-6608-CBBC-5D24-2102F02A89D1}"/>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162595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997F-C7DE-23BC-72C4-2C6E8B428F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7D6577-BB22-A564-35B6-64EF73B224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27BF2-8C3E-A110-121C-8F2134CE42C2}"/>
              </a:ext>
            </a:extLst>
          </p:cNvPr>
          <p:cNvSpPr>
            <a:spLocks noGrp="1"/>
          </p:cNvSpPr>
          <p:nvPr>
            <p:ph type="dt" sz="half" idx="10"/>
          </p:nvPr>
        </p:nvSpPr>
        <p:spPr/>
        <p:txBody>
          <a:bodyPr/>
          <a:lstStyle/>
          <a:p>
            <a:fld id="{7F64E31C-C2E6-F54F-8D8F-82D5BA25C24E}" type="datetimeFigureOut">
              <a:rPr lang="en-US" smtClean="0"/>
              <a:t>10/15/2023</a:t>
            </a:fld>
            <a:endParaRPr lang="en-US"/>
          </a:p>
        </p:txBody>
      </p:sp>
      <p:sp>
        <p:nvSpPr>
          <p:cNvPr id="5" name="Footer Placeholder 4">
            <a:extLst>
              <a:ext uri="{FF2B5EF4-FFF2-40B4-BE49-F238E27FC236}">
                <a16:creationId xmlns:a16="http://schemas.microsoft.com/office/drawing/2014/main" id="{EE841A63-D7ED-71F3-99D3-9BFAA5DCB6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57437-14A8-7DDE-0F2C-DF5A304089EE}"/>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249590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86808-4F37-8AF8-7677-D484017BD4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A3ED58-0BBC-096F-4EDC-228B02296E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0D377-262A-7084-F5DA-B300FF50D028}"/>
              </a:ext>
            </a:extLst>
          </p:cNvPr>
          <p:cNvSpPr>
            <a:spLocks noGrp="1"/>
          </p:cNvSpPr>
          <p:nvPr>
            <p:ph type="dt" sz="half" idx="10"/>
          </p:nvPr>
        </p:nvSpPr>
        <p:spPr/>
        <p:txBody>
          <a:bodyPr/>
          <a:lstStyle/>
          <a:p>
            <a:fld id="{7F64E31C-C2E6-F54F-8D8F-82D5BA25C24E}" type="datetimeFigureOut">
              <a:rPr lang="en-US" smtClean="0"/>
              <a:t>10/15/2023</a:t>
            </a:fld>
            <a:endParaRPr lang="en-US"/>
          </a:p>
        </p:txBody>
      </p:sp>
      <p:sp>
        <p:nvSpPr>
          <p:cNvPr id="5" name="Footer Placeholder 4">
            <a:extLst>
              <a:ext uri="{FF2B5EF4-FFF2-40B4-BE49-F238E27FC236}">
                <a16:creationId xmlns:a16="http://schemas.microsoft.com/office/drawing/2014/main" id="{2EDF05E8-2F2D-C154-3924-DA0C18BD3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214E4-7FE9-A096-7FFF-2F9E600B0D8E}"/>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360889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AD94B-DF5A-FEE1-0527-D3E1131E72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DA4D72-9FA0-143B-0C2A-E44CF3DC00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FD931-F6F3-143E-E88B-FC8070656B20}"/>
              </a:ext>
            </a:extLst>
          </p:cNvPr>
          <p:cNvSpPr>
            <a:spLocks noGrp="1"/>
          </p:cNvSpPr>
          <p:nvPr>
            <p:ph type="dt" sz="half" idx="10"/>
          </p:nvPr>
        </p:nvSpPr>
        <p:spPr/>
        <p:txBody>
          <a:bodyPr/>
          <a:lstStyle/>
          <a:p>
            <a:fld id="{7F64E31C-C2E6-F54F-8D8F-82D5BA25C24E}" type="datetimeFigureOut">
              <a:rPr lang="en-US" smtClean="0"/>
              <a:t>10/15/2023</a:t>
            </a:fld>
            <a:endParaRPr lang="en-US"/>
          </a:p>
        </p:txBody>
      </p:sp>
      <p:sp>
        <p:nvSpPr>
          <p:cNvPr id="5" name="Footer Placeholder 4">
            <a:extLst>
              <a:ext uri="{FF2B5EF4-FFF2-40B4-BE49-F238E27FC236}">
                <a16:creationId xmlns:a16="http://schemas.microsoft.com/office/drawing/2014/main" id="{7B546C16-D762-97DF-B152-B97A532D9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A64C1-575B-2FA4-3A54-362590E29732}"/>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197798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0080-F39E-DEED-4DD9-CCB059F02B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BB98F4-3AB4-A25C-3FC6-F3DF2A9FD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0B3136-87CB-903D-0F15-DE74B21254AB}"/>
              </a:ext>
            </a:extLst>
          </p:cNvPr>
          <p:cNvSpPr>
            <a:spLocks noGrp="1"/>
          </p:cNvSpPr>
          <p:nvPr>
            <p:ph type="dt" sz="half" idx="10"/>
          </p:nvPr>
        </p:nvSpPr>
        <p:spPr/>
        <p:txBody>
          <a:bodyPr/>
          <a:lstStyle/>
          <a:p>
            <a:fld id="{7F64E31C-C2E6-F54F-8D8F-82D5BA25C24E}" type="datetimeFigureOut">
              <a:rPr lang="en-US" smtClean="0"/>
              <a:t>10/15/2023</a:t>
            </a:fld>
            <a:endParaRPr lang="en-US"/>
          </a:p>
        </p:txBody>
      </p:sp>
      <p:sp>
        <p:nvSpPr>
          <p:cNvPr id="5" name="Footer Placeholder 4">
            <a:extLst>
              <a:ext uri="{FF2B5EF4-FFF2-40B4-BE49-F238E27FC236}">
                <a16:creationId xmlns:a16="http://schemas.microsoft.com/office/drawing/2014/main" id="{4064CE91-427C-19BE-C058-A5CF6441C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3CC5D-85C9-ABEF-E527-6CC38ECAB18E}"/>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114054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CC9A-FF59-F080-83D9-0A315FAD5E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E3D324-AAD9-52FB-26B7-3115707EAA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52D94D-2E56-A865-4A41-4C1A35D2E7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3445A-FE14-8AA2-5565-664D9720E2F9}"/>
              </a:ext>
            </a:extLst>
          </p:cNvPr>
          <p:cNvSpPr>
            <a:spLocks noGrp="1"/>
          </p:cNvSpPr>
          <p:nvPr>
            <p:ph type="dt" sz="half" idx="10"/>
          </p:nvPr>
        </p:nvSpPr>
        <p:spPr/>
        <p:txBody>
          <a:bodyPr/>
          <a:lstStyle/>
          <a:p>
            <a:fld id="{7F64E31C-C2E6-F54F-8D8F-82D5BA25C24E}" type="datetimeFigureOut">
              <a:rPr lang="en-US" smtClean="0"/>
              <a:t>10/15/2023</a:t>
            </a:fld>
            <a:endParaRPr lang="en-US"/>
          </a:p>
        </p:txBody>
      </p:sp>
      <p:sp>
        <p:nvSpPr>
          <p:cNvPr id="6" name="Footer Placeholder 5">
            <a:extLst>
              <a:ext uri="{FF2B5EF4-FFF2-40B4-BE49-F238E27FC236}">
                <a16:creationId xmlns:a16="http://schemas.microsoft.com/office/drawing/2014/main" id="{BD45AF3B-F4FB-B636-1E6F-E083FF01D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A14A5F-44AA-B1BA-BE59-748D7804F91A}"/>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344264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2C74-4584-C382-D210-155C6F65D5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818378-1E51-A305-3B58-4264AE86B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4B2ACC-0730-CB26-6AC6-F00B0255EE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9CC315-6FD2-54DB-EFD3-EC0E030260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A382D9-7461-000F-1B56-CC23A7D17B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30D200-7DAE-D1AA-FD84-297CB0874916}"/>
              </a:ext>
            </a:extLst>
          </p:cNvPr>
          <p:cNvSpPr>
            <a:spLocks noGrp="1"/>
          </p:cNvSpPr>
          <p:nvPr>
            <p:ph type="dt" sz="half" idx="10"/>
          </p:nvPr>
        </p:nvSpPr>
        <p:spPr/>
        <p:txBody>
          <a:bodyPr/>
          <a:lstStyle/>
          <a:p>
            <a:fld id="{7F64E31C-C2E6-F54F-8D8F-82D5BA25C24E}" type="datetimeFigureOut">
              <a:rPr lang="en-US" smtClean="0"/>
              <a:t>10/15/2023</a:t>
            </a:fld>
            <a:endParaRPr lang="en-US"/>
          </a:p>
        </p:txBody>
      </p:sp>
      <p:sp>
        <p:nvSpPr>
          <p:cNvPr id="8" name="Footer Placeholder 7">
            <a:extLst>
              <a:ext uri="{FF2B5EF4-FFF2-40B4-BE49-F238E27FC236}">
                <a16:creationId xmlns:a16="http://schemas.microsoft.com/office/drawing/2014/main" id="{2ED5A5EB-6E10-D1C4-FC2F-BA7BB88DE9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4BB4E4-3DE3-1A1C-439F-483F42175753}"/>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211886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7C0D-F644-91CD-73A0-B21E904E24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E56C99-F39A-8A72-E30D-FC75E52DFF69}"/>
              </a:ext>
            </a:extLst>
          </p:cNvPr>
          <p:cNvSpPr>
            <a:spLocks noGrp="1"/>
          </p:cNvSpPr>
          <p:nvPr>
            <p:ph type="dt" sz="half" idx="10"/>
          </p:nvPr>
        </p:nvSpPr>
        <p:spPr/>
        <p:txBody>
          <a:bodyPr/>
          <a:lstStyle/>
          <a:p>
            <a:fld id="{7F64E31C-C2E6-F54F-8D8F-82D5BA25C24E}" type="datetimeFigureOut">
              <a:rPr lang="en-US" smtClean="0"/>
              <a:t>10/15/2023</a:t>
            </a:fld>
            <a:endParaRPr lang="en-US"/>
          </a:p>
        </p:txBody>
      </p:sp>
      <p:sp>
        <p:nvSpPr>
          <p:cNvPr id="4" name="Footer Placeholder 3">
            <a:extLst>
              <a:ext uri="{FF2B5EF4-FFF2-40B4-BE49-F238E27FC236}">
                <a16:creationId xmlns:a16="http://schemas.microsoft.com/office/drawing/2014/main" id="{3CB92289-CB82-F770-E90D-5D5EF589DE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B79875-EF86-7617-7AB4-651007B57335}"/>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339289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Box">
            <a:extLst>
              <a:ext uri="{FF2B5EF4-FFF2-40B4-BE49-F238E27FC236}">
                <a16:creationId xmlns:a16="http://schemas.microsoft.com/office/drawing/2014/main" id="{7924B21A-ED2B-906A-98C8-EA2606267478}"/>
              </a:ext>
            </a:extLst>
          </p:cNvPr>
          <p:cNvSpPr/>
          <p:nvPr userDrawn="1"/>
        </p:nvSpPr>
        <p:spPr>
          <a:xfrm>
            <a:off x="0" y="6567341"/>
            <a:ext cx="12192000" cy="518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Line">
            <a:extLst>
              <a:ext uri="{FF2B5EF4-FFF2-40B4-BE49-F238E27FC236}">
                <a16:creationId xmlns:a16="http://schemas.microsoft.com/office/drawing/2014/main" id="{A4D1D00D-1794-81CC-5B1A-C4E1253E0FF3}"/>
              </a:ext>
            </a:extLst>
          </p:cNvPr>
          <p:cNvSpPr/>
          <p:nvPr userDrawn="1"/>
        </p:nvSpPr>
        <p:spPr>
          <a:xfrm>
            <a:off x="-206735" y="6521622"/>
            <a:ext cx="12192001"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Footer Text">
            <a:extLst>
              <a:ext uri="{FF2B5EF4-FFF2-40B4-BE49-F238E27FC236}">
                <a16:creationId xmlns:a16="http://schemas.microsoft.com/office/drawing/2014/main" id="{A57CC61A-3BEC-8FC7-8D90-7B79E9CD4CA8}"/>
              </a:ext>
            </a:extLst>
          </p:cNvPr>
          <p:cNvSpPr txBox="1">
            <a:spLocks/>
          </p:cNvSpPr>
          <p:nvPr userDrawn="1"/>
        </p:nvSpPr>
        <p:spPr>
          <a:xfrm>
            <a:off x="2433320" y="6589879"/>
            <a:ext cx="73253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000" b="1" dirty="0">
                <a:solidFill>
                  <a:schemeClr val="bg1"/>
                </a:solidFill>
              </a:rPr>
              <a:t>Servant Leadership Basics – PDG Dave Wineman, dw@abadata.com</a:t>
            </a:r>
          </a:p>
        </p:txBody>
      </p:sp>
      <p:pic>
        <p:nvPicPr>
          <p:cNvPr id="1026" name="Picture 2" descr="Lions Multiple District 410 | Training Materials">
            <a:extLst>
              <a:ext uri="{FF2B5EF4-FFF2-40B4-BE49-F238E27FC236}">
                <a16:creationId xmlns:a16="http://schemas.microsoft.com/office/drawing/2014/main" id="{760A00B6-7629-97C0-534F-8C448D2144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5834" y="187381"/>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47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2813-82B4-B0B6-A7B5-DBECC00B1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D3808B-71B3-2BF1-5A3B-822D02A5F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EA6628-C5D0-324A-2AC1-C1CE00B6C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BDB32-F147-CA4A-3BF4-CDA62885A520}"/>
              </a:ext>
            </a:extLst>
          </p:cNvPr>
          <p:cNvSpPr>
            <a:spLocks noGrp="1"/>
          </p:cNvSpPr>
          <p:nvPr>
            <p:ph type="dt" sz="half" idx="10"/>
          </p:nvPr>
        </p:nvSpPr>
        <p:spPr/>
        <p:txBody>
          <a:bodyPr/>
          <a:lstStyle/>
          <a:p>
            <a:fld id="{7F64E31C-C2E6-F54F-8D8F-82D5BA25C24E}" type="datetimeFigureOut">
              <a:rPr lang="en-US" smtClean="0"/>
              <a:t>10/15/2023</a:t>
            </a:fld>
            <a:endParaRPr lang="en-US"/>
          </a:p>
        </p:txBody>
      </p:sp>
      <p:sp>
        <p:nvSpPr>
          <p:cNvPr id="6" name="Footer Placeholder 5">
            <a:extLst>
              <a:ext uri="{FF2B5EF4-FFF2-40B4-BE49-F238E27FC236}">
                <a16:creationId xmlns:a16="http://schemas.microsoft.com/office/drawing/2014/main" id="{3E397F01-3F80-977D-BF14-2969525C9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2448E-FC7C-4DA7-AEA6-53D10A032C1C}"/>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390007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831B-A496-026E-4932-39282438F5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3F963C-5E86-B578-5C38-CA68AC78D5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FE8828-A6D3-E94C-E0EF-7A3AD8F57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CA4AE-E29E-62BC-2DFC-F20CEE3372F3}"/>
              </a:ext>
            </a:extLst>
          </p:cNvPr>
          <p:cNvSpPr>
            <a:spLocks noGrp="1"/>
          </p:cNvSpPr>
          <p:nvPr>
            <p:ph type="dt" sz="half" idx="10"/>
          </p:nvPr>
        </p:nvSpPr>
        <p:spPr/>
        <p:txBody>
          <a:bodyPr/>
          <a:lstStyle/>
          <a:p>
            <a:fld id="{7F64E31C-C2E6-F54F-8D8F-82D5BA25C24E}" type="datetimeFigureOut">
              <a:rPr lang="en-US" smtClean="0"/>
              <a:t>10/15/2023</a:t>
            </a:fld>
            <a:endParaRPr lang="en-US"/>
          </a:p>
        </p:txBody>
      </p:sp>
      <p:sp>
        <p:nvSpPr>
          <p:cNvPr id="6" name="Footer Placeholder 5">
            <a:extLst>
              <a:ext uri="{FF2B5EF4-FFF2-40B4-BE49-F238E27FC236}">
                <a16:creationId xmlns:a16="http://schemas.microsoft.com/office/drawing/2014/main" id="{3C194EC4-6623-AB3D-EB02-38A6944ED1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B3B87E-20B9-9553-E1B2-DB91877F1FDE}"/>
              </a:ext>
            </a:extLst>
          </p:cNvPr>
          <p:cNvSpPr>
            <a:spLocks noGrp="1"/>
          </p:cNvSpPr>
          <p:nvPr>
            <p:ph type="sldNum" sz="quarter" idx="12"/>
          </p:nvPr>
        </p:nvSpPr>
        <p:spPr/>
        <p:txBody>
          <a:bodyPr/>
          <a:lstStyle/>
          <a:p>
            <a:fld id="{78790875-A12B-EE47-BFAE-05FC0F0DBA2B}" type="slidenum">
              <a:rPr lang="en-US" smtClean="0"/>
              <a:t>‹#›</a:t>
            </a:fld>
            <a:endParaRPr lang="en-US"/>
          </a:p>
        </p:txBody>
      </p:sp>
    </p:spTree>
    <p:extLst>
      <p:ext uri="{BB962C8B-B14F-4D97-AF65-F5344CB8AC3E}">
        <p14:creationId xmlns:p14="http://schemas.microsoft.com/office/powerpoint/2010/main" val="294336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9042CC-82C3-83E8-DC27-4C5E211B63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3CFFC9-3B4A-92AA-0959-670FDFBFF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92230-7C7D-27AC-A7CB-0C5B8CF22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4E31C-C2E6-F54F-8D8F-82D5BA25C24E}" type="datetimeFigureOut">
              <a:rPr lang="en-US" smtClean="0"/>
              <a:t>10/15/2023</a:t>
            </a:fld>
            <a:endParaRPr lang="en-US"/>
          </a:p>
        </p:txBody>
      </p:sp>
      <p:sp>
        <p:nvSpPr>
          <p:cNvPr id="5" name="Footer Placeholder 4">
            <a:extLst>
              <a:ext uri="{FF2B5EF4-FFF2-40B4-BE49-F238E27FC236}">
                <a16:creationId xmlns:a16="http://schemas.microsoft.com/office/drawing/2014/main" id="{0AE07C38-6098-E9C1-0707-FEE17BA2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29A336-47A4-05AE-A496-2DC2953CA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90875-A12B-EE47-BFAE-05FC0F0DBA2B}" type="slidenum">
              <a:rPr lang="en-US" smtClean="0"/>
              <a:t>‹#›</a:t>
            </a:fld>
            <a:endParaRPr lang="en-US"/>
          </a:p>
        </p:txBody>
      </p:sp>
    </p:spTree>
    <p:extLst>
      <p:ext uri="{BB962C8B-B14F-4D97-AF65-F5344CB8AC3E}">
        <p14:creationId xmlns:p14="http://schemas.microsoft.com/office/powerpoint/2010/main" val="152004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pt.wikipedia.org/wiki/Ficheiro:Lions_Clubs_International_logo.sv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pt.wikipedia.org/wiki/Ficheiro:Lions_Clubs_International_logo.sv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pt.wikipedia.org/wiki/Ficheiro:Lions_Clubs_International_logo.sv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amazon.com/s/ref=dp_byline_sr_book_1?ie=UTF8&amp;field-author=Cara+H+Bramlett&amp;text=Cara+H+Bramlett&amp;sort=relevancerank&amp;search-alias=books"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www.maxwellleader.com/" TargetMode="External"/><Relationship Id="rId5" Type="http://schemas.openxmlformats.org/officeDocument/2006/relationships/hyperlink" Target="https://deming.org/explore/fourteen-points/" TargetMode="External"/><Relationship Id="rId4" Type="http://schemas.openxmlformats.org/officeDocument/2006/relationships/hyperlink" Target="https://asana.com/resources/servant-leadershi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pt.wikipedia.org/wiki/Ficheiro:Lions_Clubs_International_logo.sv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sana.com/resources/team-morale-tips"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asana.com/resources/data-driven-decision-makin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pt.wikipedia.org/wiki/Ficheiro:Lions_Clubs_International_logo.sv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s://pt.wikipedia.org/wiki/Ficheiro:Lions_Clubs_International_logo.sv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FB5939-97DA-968E-CE5F-1F4156564641}"/>
              </a:ext>
            </a:extLst>
          </p:cNvPr>
          <p:cNvSpPr txBox="1">
            <a:spLocks noChangeArrowheads="1"/>
          </p:cNvSpPr>
          <p:nvPr/>
        </p:nvSpPr>
        <p:spPr bwMode="auto">
          <a:xfrm>
            <a:off x="567813" y="1951672"/>
            <a:ext cx="11056374"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4400" b="1" kern="0" dirty="0">
                <a:effectLst/>
                <a:latin typeface="Calibri" panose="020F0502020204030204" pitchFamily="34" charset="0"/>
                <a:ea typeface="Calibri" panose="020F0502020204030204" pitchFamily="34" charset="0"/>
              </a:rPr>
              <a:t>Leader or Boss?</a:t>
            </a:r>
          </a:p>
          <a:p>
            <a:pPr algn="ctr" eaLnBrk="1" hangingPunct="1"/>
            <a:r>
              <a:rPr lang="en-US" sz="4400" b="1" kern="0" dirty="0">
                <a:effectLst/>
                <a:latin typeface="Calibri" panose="020F0502020204030204" pitchFamily="34" charset="0"/>
                <a:ea typeface="Calibri" panose="020F0502020204030204" pitchFamily="34" charset="0"/>
              </a:rPr>
              <a:t>Leadership styles that motivate volunteers.</a:t>
            </a:r>
            <a:endParaRPr lang="en-US" altLang="en-US" sz="4400" b="1" kern="0" dirty="0">
              <a:latin typeface="Calibri" panose="020F0502020204030204" pitchFamily="34" charset="0"/>
            </a:endParaRPr>
          </a:p>
          <a:p>
            <a:pPr algn="ctr" eaLnBrk="1" hangingPunct="1"/>
            <a:r>
              <a:rPr lang="en-US" altLang="en-US" sz="4400" b="1" kern="0" dirty="0">
                <a:latin typeface="Calibri" panose="020F0502020204030204" pitchFamily="34" charset="0"/>
              </a:rPr>
              <a:t>(Volunteer vs Voluntold)</a:t>
            </a:r>
          </a:p>
          <a:p>
            <a:pPr algn="ctr" eaLnBrk="1" hangingPunct="1"/>
            <a:endParaRPr lang="en-US" altLang="en-US" sz="5400" b="1" dirty="0">
              <a:solidFill>
                <a:srgbClr val="FF0000"/>
              </a:solidFill>
            </a:endParaRPr>
          </a:p>
        </p:txBody>
      </p:sp>
      <p:sp>
        <p:nvSpPr>
          <p:cNvPr id="2" name="TextBox 1">
            <a:extLst>
              <a:ext uri="{FF2B5EF4-FFF2-40B4-BE49-F238E27FC236}">
                <a16:creationId xmlns:a16="http://schemas.microsoft.com/office/drawing/2014/main" id="{01B6CBFA-FDA9-C15D-39A7-7A3E72320810}"/>
              </a:ext>
            </a:extLst>
          </p:cNvPr>
          <p:cNvSpPr txBox="1"/>
          <p:nvPr/>
        </p:nvSpPr>
        <p:spPr>
          <a:xfrm>
            <a:off x="2685143" y="4906327"/>
            <a:ext cx="6821714" cy="646331"/>
          </a:xfrm>
          <a:prstGeom prst="rect">
            <a:avLst/>
          </a:prstGeom>
          <a:noFill/>
        </p:spPr>
        <p:txBody>
          <a:bodyPr wrap="square" rtlCol="0">
            <a:spAutoFit/>
          </a:bodyPr>
          <a:lstStyle/>
          <a:p>
            <a:pPr algn="ctr"/>
            <a:r>
              <a:rPr lang="en-US" sz="3600" b="1" dirty="0"/>
              <a:t>PDG Dave Wineman</a:t>
            </a:r>
          </a:p>
        </p:txBody>
      </p:sp>
    </p:spTree>
    <p:extLst>
      <p:ext uri="{BB962C8B-B14F-4D97-AF65-F5344CB8AC3E}">
        <p14:creationId xmlns:p14="http://schemas.microsoft.com/office/powerpoint/2010/main" val="306363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logo with lions heads and a letter&#10;&#10;Description automatically generated">
            <a:extLst>
              <a:ext uri="{FF2B5EF4-FFF2-40B4-BE49-F238E27FC236}">
                <a16:creationId xmlns:a16="http://schemas.microsoft.com/office/drawing/2014/main" id="{482E6511-DFE6-3790-8B34-5C33AD5B7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3459" y="4631385"/>
            <a:ext cx="1702933" cy="1590288"/>
          </a:xfrm>
          <a:prstGeom prst="rect">
            <a:avLst/>
          </a:prstGeom>
        </p:spPr>
      </p:pic>
      <p:pic>
        <p:nvPicPr>
          <p:cNvPr id="6" name="Picture 5" descr="A blue and yellow logo with lions heads and a letter&#10;&#10;Description automatically generated">
            <a:extLst>
              <a:ext uri="{FF2B5EF4-FFF2-40B4-BE49-F238E27FC236}">
                <a16:creationId xmlns:a16="http://schemas.microsoft.com/office/drawing/2014/main" id="{1CE797D9-4770-5172-2733-8663601ECE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3997" y="4615056"/>
            <a:ext cx="1702933" cy="1590288"/>
          </a:xfrm>
          <a:prstGeom prst="rect">
            <a:avLst/>
          </a:prstGeom>
        </p:spPr>
      </p:pic>
      <p:pic>
        <p:nvPicPr>
          <p:cNvPr id="7" name="Picture 6" descr="A blue and yellow logo with lions heads and a letter&#10;&#10;Description automatically generated">
            <a:extLst>
              <a:ext uri="{FF2B5EF4-FFF2-40B4-BE49-F238E27FC236}">
                <a16:creationId xmlns:a16="http://schemas.microsoft.com/office/drawing/2014/main" id="{10F492AC-1475-578B-E154-3B146364F7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4533" y="4615056"/>
            <a:ext cx="1702933" cy="1590288"/>
          </a:xfrm>
          <a:prstGeom prst="rect">
            <a:avLst/>
          </a:prstGeom>
        </p:spPr>
      </p:pic>
      <p:pic>
        <p:nvPicPr>
          <p:cNvPr id="8" name="Picture 7" descr="A blue and yellow logo with lions heads and a letter&#10;&#10;Description automatically generated">
            <a:extLst>
              <a:ext uri="{FF2B5EF4-FFF2-40B4-BE49-F238E27FC236}">
                <a16:creationId xmlns:a16="http://schemas.microsoft.com/office/drawing/2014/main" id="{40ACC04E-57E0-58CA-F156-95FBD9182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25069" y="4615056"/>
            <a:ext cx="1702933" cy="1590288"/>
          </a:xfrm>
          <a:prstGeom prst="rect">
            <a:avLst/>
          </a:prstGeom>
        </p:spPr>
      </p:pic>
      <p:pic>
        <p:nvPicPr>
          <p:cNvPr id="9" name="Picture 8" descr="A blue and yellow logo with lions heads and a letter&#10;&#10;Description automatically generated">
            <a:extLst>
              <a:ext uri="{FF2B5EF4-FFF2-40B4-BE49-F238E27FC236}">
                <a16:creationId xmlns:a16="http://schemas.microsoft.com/office/drawing/2014/main" id="{DF0A4521-B29B-8C86-633C-E844B2769C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05605" y="4615056"/>
            <a:ext cx="1702933" cy="1590288"/>
          </a:xfrm>
          <a:prstGeom prst="rect">
            <a:avLst/>
          </a:prstGeom>
        </p:spPr>
      </p:pic>
      <p:sp>
        <p:nvSpPr>
          <p:cNvPr id="2" name="TextBox 1">
            <a:extLst>
              <a:ext uri="{FF2B5EF4-FFF2-40B4-BE49-F238E27FC236}">
                <a16:creationId xmlns:a16="http://schemas.microsoft.com/office/drawing/2014/main" id="{D489E233-550D-B89B-D5D2-AA1BDD7AFFFA}"/>
              </a:ext>
            </a:extLst>
          </p:cNvPr>
          <p:cNvSpPr txBox="1"/>
          <p:nvPr/>
        </p:nvSpPr>
        <p:spPr>
          <a:xfrm>
            <a:off x="2364745" y="571500"/>
            <a:ext cx="7462508" cy="584775"/>
          </a:xfrm>
          <a:prstGeom prst="rect">
            <a:avLst/>
          </a:prstGeom>
          <a:noFill/>
        </p:spPr>
        <p:txBody>
          <a:bodyPr wrap="square" rtlCol="0">
            <a:spAutoFit/>
          </a:bodyPr>
          <a:lstStyle/>
          <a:p>
            <a:r>
              <a:rPr lang="en-US" sz="3200" b="1" dirty="0"/>
              <a:t>Someone tell me your joy of being a Lion!</a:t>
            </a:r>
          </a:p>
        </p:txBody>
      </p:sp>
      <p:sp>
        <p:nvSpPr>
          <p:cNvPr id="3" name="TextBox 2">
            <a:extLst>
              <a:ext uri="{FF2B5EF4-FFF2-40B4-BE49-F238E27FC236}">
                <a16:creationId xmlns:a16="http://schemas.microsoft.com/office/drawing/2014/main" id="{1B5918E9-BD23-31EB-2802-F5166F3CC06B}"/>
              </a:ext>
            </a:extLst>
          </p:cNvPr>
          <p:cNvSpPr txBox="1"/>
          <p:nvPr/>
        </p:nvSpPr>
        <p:spPr>
          <a:xfrm>
            <a:off x="9827253" y="2532185"/>
            <a:ext cx="1281285" cy="369332"/>
          </a:xfrm>
          <a:prstGeom prst="rect">
            <a:avLst/>
          </a:prstGeom>
          <a:noFill/>
        </p:spPr>
        <p:txBody>
          <a:bodyPr wrap="square" rtlCol="0">
            <a:spAutoFit/>
          </a:bodyPr>
          <a:lstStyle/>
          <a:p>
            <a:r>
              <a:rPr lang="en-US" dirty="0"/>
              <a:t>Book #1</a:t>
            </a:r>
          </a:p>
        </p:txBody>
      </p:sp>
    </p:spTree>
    <p:extLst>
      <p:ext uri="{BB962C8B-B14F-4D97-AF65-F5344CB8AC3E}">
        <p14:creationId xmlns:p14="http://schemas.microsoft.com/office/powerpoint/2010/main" val="153677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ircular tennis rackets and a tennis ball at the middle">
            <a:extLst>
              <a:ext uri="{FF2B5EF4-FFF2-40B4-BE49-F238E27FC236}">
                <a16:creationId xmlns:a16="http://schemas.microsoft.com/office/drawing/2014/main" id="{D02E3E15-CA70-2591-ADF1-1B5285E45823}"/>
              </a:ext>
            </a:extLst>
          </p:cNvPr>
          <p:cNvPicPr>
            <a:picLocks noChangeAspect="1"/>
          </p:cNvPicPr>
          <p:nvPr/>
        </p:nvPicPr>
        <p:blipFill rotWithShape="1">
          <a:blip r:embed="rId3"/>
          <a:srcRect r="16892"/>
          <a:stretch/>
        </p:blipFill>
        <p:spPr>
          <a:xfrm>
            <a:off x="3523485"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AF76B98-0896-0A6E-69E4-BDFB0CF3FFD9}"/>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a:latin typeface="+mj-lt"/>
                <a:ea typeface="+mj-ea"/>
                <a:cs typeface="+mj-cs"/>
              </a:rPr>
              <a:t>I Serve vs We Serve…</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F9CC152-2620-0980-3071-FFD98E3244D2}"/>
              </a:ext>
            </a:extLst>
          </p:cNvPr>
          <p:cNvSpPr txBox="1"/>
          <p:nvPr/>
        </p:nvSpPr>
        <p:spPr>
          <a:xfrm>
            <a:off x="5632620" y="1413063"/>
            <a:ext cx="6044957" cy="4031873"/>
          </a:xfrm>
          <a:prstGeom prst="rect">
            <a:avLst/>
          </a:prstGeom>
          <a:noFill/>
        </p:spPr>
        <p:txBody>
          <a:bodyPr wrap="square" rtlCol="0">
            <a:spAutoFit/>
          </a:bodyPr>
          <a:lstStyle/>
          <a:p>
            <a:r>
              <a:rPr lang="en-US" sz="3200" b="1" i="0" dirty="0">
                <a:effectLst/>
                <a:latin typeface="Arial" panose="020B0604020202020204" pitchFamily="34" charset="0"/>
                <a:cs typeface="Arial" panose="020B0604020202020204" pitchFamily="34" charset="0"/>
              </a:rPr>
              <a:t>“The servant-leader is servant first. It begins with the natural feeling that one wants to serve, to serve first. Then conscious choice brings one to aspire to lead.”  </a:t>
            </a:r>
          </a:p>
          <a:p>
            <a:endParaRPr lang="en-US" sz="3200" b="1" dirty="0">
              <a:latin typeface="Arial" panose="020B0604020202020204" pitchFamily="34" charset="0"/>
              <a:cs typeface="Arial" panose="020B0604020202020204" pitchFamily="34" charset="0"/>
            </a:endParaRPr>
          </a:p>
          <a:p>
            <a:r>
              <a:rPr lang="en-US" sz="3200" b="1" i="0" dirty="0">
                <a:effectLst/>
                <a:latin typeface="Arial" panose="020B0604020202020204" pitchFamily="34" charset="0"/>
                <a:cs typeface="Arial" panose="020B0604020202020204" pitchFamily="34" charset="0"/>
              </a:rPr>
              <a:t>-Robert Greenleaf, 1970</a:t>
            </a:r>
            <a:endParaRPr lang="en-US" sz="3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E222F1-4322-C75E-5CCA-7BCDC8D30DEA}"/>
              </a:ext>
            </a:extLst>
          </p:cNvPr>
          <p:cNvSpPr txBox="1"/>
          <p:nvPr/>
        </p:nvSpPr>
        <p:spPr>
          <a:xfrm>
            <a:off x="477981" y="5444935"/>
            <a:ext cx="4640219" cy="646331"/>
          </a:xfrm>
          <a:prstGeom prst="rect">
            <a:avLst/>
          </a:prstGeom>
          <a:noFill/>
        </p:spPr>
        <p:txBody>
          <a:bodyPr wrap="square" rtlCol="0">
            <a:spAutoFit/>
          </a:bodyPr>
          <a:lstStyle/>
          <a:p>
            <a:r>
              <a:rPr lang="en-US" dirty="0"/>
              <a:t>* Who is Robert Greenleaf?</a:t>
            </a:r>
          </a:p>
          <a:p>
            <a:r>
              <a:rPr lang="en-US" dirty="0"/>
              <a:t>* Managing for Results?</a:t>
            </a:r>
          </a:p>
        </p:txBody>
      </p:sp>
    </p:spTree>
    <p:extLst>
      <p:ext uri="{BB962C8B-B14F-4D97-AF65-F5344CB8AC3E}">
        <p14:creationId xmlns:p14="http://schemas.microsoft.com/office/powerpoint/2010/main" val="191860753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35A09D-538B-3843-8612-21A10FB87FD6}"/>
              </a:ext>
            </a:extLst>
          </p:cNvPr>
          <p:cNvPicPr>
            <a:picLocks noChangeAspect="1"/>
          </p:cNvPicPr>
          <p:nvPr/>
        </p:nvPicPr>
        <p:blipFill>
          <a:blip r:embed="rId3"/>
          <a:stretch>
            <a:fillRect/>
          </a:stretch>
        </p:blipFill>
        <p:spPr>
          <a:xfrm>
            <a:off x="916060" y="1420585"/>
            <a:ext cx="10359880" cy="4882243"/>
          </a:xfrm>
          <a:prstGeom prst="rect">
            <a:avLst/>
          </a:prstGeom>
        </p:spPr>
      </p:pic>
    </p:spTree>
    <p:extLst>
      <p:ext uri="{BB962C8B-B14F-4D97-AF65-F5344CB8AC3E}">
        <p14:creationId xmlns:p14="http://schemas.microsoft.com/office/powerpoint/2010/main" val="2561201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ABDE10-DC9D-872B-3E56-43264241F0AD}"/>
              </a:ext>
            </a:extLst>
          </p:cNvPr>
          <p:cNvPicPr>
            <a:picLocks noChangeAspect="1"/>
          </p:cNvPicPr>
          <p:nvPr/>
        </p:nvPicPr>
        <p:blipFill>
          <a:blip r:embed="rId3"/>
          <a:stretch>
            <a:fillRect/>
          </a:stretch>
        </p:blipFill>
        <p:spPr>
          <a:xfrm>
            <a:off x="1940378" y="293914"/>
            <a:ext cx="8768050" cy="5927271"/>
          </a:xfrm>
          <a:prstGeom prst="rect">
            <a:avLst/>
          </a:prstGeom>
        </p:spPr>
      </p:pic>
    </p:spTree>
    <p:extLst>
      <p:ext uri="{BB962C8B-B14F-4D97-AF65-F5344CB8AC3E}">
        <p14:creationId xmlns:p14="http://schemas.microsoft.com/office/powerpoint/2010/main" val="88583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6413B-0301-20EF-9247-A7D67ABFE877}"/>
              </a:ext>
            </a:extLst>
          </p:cNvPr>
          <p:cNvSpPr txBox="1"/>
          <p:nvPr/>
        </p:nvSpPr>
        <p:spPr>
          <a:xfrm>
            <a:off x="2502519" y="1809617"/>
            <a:ext cx="7543800" cy="584775"/>
          </a:xfrm>
          <a:prstGeom prst="rect">
            <a:avLst/>
          </a:prstGeom>
          <a:noFill/>
        </p:spPr>
        <p:txBody>
          <a:bodyPr wrap="square" rtlCol="0">
            <a:spAutoFit/>
          </a:bodyPr>
          <a:lstStyle/>
          <a:p>
            <a:pPr algn="ctr"/>
            <a:r>
              <a:rPr lang="en-US" sz="3200" b="1" dirty="0"/>
              <a:t>12 Core Competencies of a Servant Leader</a:t>
            </a:r>
          </a:p>
        </p:txBody>
      </p:sp>
      <p:pic>
        <p:nvPicPr>
          <p:cNvPr id="3" name="Picture 2" descr="A person in a suit and tie&#10;&#10;Description automatically generated">
            <a:extLst>
              <a:ext uri="{FF2B5EF4-FFF2-40B4-BE49-F238E27FC236}">
                <a16:creationId xmlns:a16="http://schemas.microsoft.com/office/drawing/2014/main" id="{D89F984C-65C0-C6FC-AB82-56D977BEC5DC}"/>
              </a:ext>
            </a:extLst>
          </p:cNvPr>
          <p:cNvPicPr>
            <a:picLocks noChangeAspect="1"/>
          </p:cNvPicPr>
          <p:nvPr/>
        </p:nvPicPr>
        <p:blipFill>
          <a:blip r:embed="rId3"/>
          <a:stretch>
            <a:fillRect/>
          </a:stretch>
        </p:blipFill>
        <p:spPr>
          <a:xfrm>
            <a:off x="3406369" y="2950691"/>
            <a:ext cx="5379262" cy="3025835"/>
          </a:xfrm>
          <a:prstGeom prst="rect">
            <a:avLst/>
          </a:prstGeom>
        </p:spPr>
      </p:pic>
    </p:spTree>
    <p:extLst>
      <p:ext uri="{BB962C8B-B14F-4D97-AF65-F5344CB8AC3E}">
        <p14:creationId xmlns:p14="http://schemas.microsoft.com/office/powerpoint/2010/main" val="2986571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481882-B22D-09AC-C606-028AC83C70AB}"/>
              </a:ext>
            </a:extLst>
          </p:cNvPr>
          <p:cNvSpPr txBox="1"/>
          <p:nvPr/>
        </p:nvSpPr>
        <p:spPr>
          <a:xfrm>
            <a:off x="4714564" y="326572"/>
            <a:ext cx="2762872" cy="584775"/>
          </a:xfrm>
          <a:prstGeom prst="rect">
            <a:avLst/>
          </a:prstGeom>
          <a:noFill/>
        </p:spPr>
        <p:txBody>
          <a:bodyPr wrap="none" rtlCol="0">
            <a:spAutoFit/>
          </a:bodyPr>
          <a:lstStyle/>
          <a:p>
            <a:r>
              <a:rPr lang="en-US" sz="3200" b="1" dirty="0"/>
              <a:t>Self Awareness</a:t>
            </a:r>
          </a:p>
        </p:txBody>
      </p:sp>
      <p:sp>
        <p:nvSpPr>
          <p:cNvPr id="3" name="TextBox 2">
            <a:extLst>
              <a:ext uri="{FF2B5EF4-FFF2-40B4-BE49-F238E27FC236}">
                <a16:creationId xmlns:a16="http://schemas.microsoft.com/office/drawing/2014/main" id="{1C62FDAA-9450-02CF-F62D-AF27E7561648}"/>
              </a:ext>
            </a:extLst>
          </p:cNvPr>
          <p:cNvSpPr txBox="1"/>
          <p:nvPr/>
        </p:nvSpPr>
        <p:spPr>
          <a:xfrm>
            <a:off x="2560864" y="1148145"/>
            <a:ext cx="7070271" cy="2554545"/>
          </a:xfrm>
          <a:prstGeom prst="rect">
            <a:avLst/>
          </a:prstGeom>
          <a:noFill/>
        </p:spPr>
        <p:txBody>
          <a:bodyPr wrap="square" rtlCol="0">
            <a:spAutoFit/>
          </a:bodyPr>
          <a:lstStyle/>
          <a:p>
            <a:r>
              <a:rPr lang="en-US" sz="3200" b="1" dirty="0"/>
              <a:t>Self-Awareness doesn’t prevent you from making mistakes.</a:t>
            </a:r>
          </a:p>
          <a:p>
            <a:endParaRPr lang="en-US" sz="3200" b="1" dirty="0"/>
          </a:p>
          <a:p>
            <a:r>
              <a:rPr lang="en-US" sz="3200" b="1" dirty="0"/>
              <a:t>It allows you to learn from them.</a:t>
            </a:r>
          </a:p>
          <a:p>
            <a:r>
              <a:rPr lang="en-US" sz="3200" b="1" dirty="0"/>
              <a:t> 			 - Anonymous</a:t>
            </a:r>
          </a:p>
        </p:txBody>
      </p:sp>
      <p:sp>
        <p:nvSpPr>
          <p:cNvPr id="4" name="TextBox 3">
            <a:extLst>
              <a:ext uri="{FF2B5EF4-FFF2-40B4-BE49-F238E27FC236}">
                <a16:creationId xmlns:a16="http://schemas.microsoft.com/office/drawing/2014/main" id="{DE63D3B6-BA41-9203-1FDB-F543A077589C}"/>
              </a:ext>
            </a:extLst>
          </p:cNvPr>
          <p:cNvSpPr txBox="1"/>
          <p:nvPr/>
        </p:nvSpPr>
        <p:spPr>
          <a:xfrm>
            <a:off x="1594338" y="4454769"/>
            <a:ext cx="928467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Leaders don’t have to have all the answers.</a:t>
            </a:r>
          </a:p>
          <a:p>
            <a:pPr marL="285750" indent="-285750">
              <a:buFont typeface="Arial" panose="020B0604020202020204" pitchFamily="34" charset="0"/>
              <a:buChar char="•"/>
            </a:pPr>
            <a:r>
              <a:rPr lang="en-US" dirty="0"/>
              <a:t>Leaders have to show and grow confidence.</a:t>
            </a:r>
          </a:p>
          <a:p>
            <a:pPr marL="285750" indent="-285750">
              <a:buFont typeface="Arial" panose="020B0604020202020204" pitchFamily="34" charset="0"/>
              <a:buChar char="•"/>
            </a:pPr>
            <a:r>
              <a:rPr lang="en-US" dirty="0"/>
              <a:t>Delegation is important – but consider what to delegate.</a:t>
            </a:r>
          </a:p>
          <a:p>
            <a:pPr marL="285750" indent="-285750">
              <a:buFont typeface="Arial" panose="020B0604020202020204" pitchFamily="34" charset="0"/>
              <a:buChar char="•"/>
            </a:pPr>
            <a:r>
              <a:rPr lang="en-US" dirty="0"/>
              <a:t>Be humble.</a:t>
            </a:r>
          </a:p>
          <a:p>
            <a:pPr marL="285750" indent="-285750">
              <a:buFont typeface="Arial" panose="020B0604020202020204" pitchFamily="34" charset="0"/>
              <a:buChar char="•"/>
            </a:pPr>
            <a:r>
              <a:rPr lang="en-US" dirty="0"/>
              <a:t>Self Awareness is demonstrated through confidence, honesty and accepting feedback.</a:t>
            </a:r>
          </a:p>
        </p:txBody>
      </p:sp>
    </p:spTree>
    <p:extLst>
      <p:ext uri="{BB962C8B-B14F-4D97-AF65-F5344CB8AC3E}">
        <p14:creationId xmlns:p14="http://schemas.microsoft.com/office/powerpoint/2010/main" val="2963438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BA4832-4811-5775-ECCC-1366EDF2A5E4}"/>
              </a:ext>
            </a:extLst>
          </p:cNvPr>
          <p:cNvSpPr txBox="1"/>
          <p:nvPr/>
        </p:nvSpPr>
        <p:spPr>
          <a:xfrm>
            <a:off x="3099707" y="524041"/>
            <a:ext cx="5992585" cy="584775"/>
          </a:xfrm>
          <a:prstGeom prst="rect">
            <a:avLst/>
          </a:prstGeom>
          <a:noFill/>
        </p:spPr>
        <p:txBody>
          <a:bodyPr wrap="square" rtlCol="0">
            <a:spAutoFit/>
          </a:bodyPr>
          <a:lstStyle/>
          <a:p>
            <a:pPr algn="ctr"/>
            <a:r>
              <a:rPr lang="en-US" sz="3200" b="1" dirty="0"/>
              <a:t>Stewardship</a:t>
            </a:r>
          </a:p>
        </p:txBody>
      </p:sp>
      <p:sp>
        <p:nvSpPr>
          <p:cNvPr id="4" name="TextBox 3">
            <a:extLst>
              <a:ext uri="{FF2B5EF4-FFF2-40B4-BE49-F238E27FC236}">
                <a16:creationId xmlns:a16="http://schemas.microsoft.com/office/drawing/2014/main" id="{50DE5F5C-B694-B7C1-685B-530F7D9254F4}"/>
              </a:ext>
            </a:extLst>
          </p:cNvPr>
          <p:cNvSpPr txBox="1"/>
          <p:nvPr/>
        </p:nvSpPr>
        <p:spPr>
          <a:xfrm>
            <a:off x="5963116" y="2044005"/>
            <a:ext cx="5992585" cy="1384995"/>
          </a:xfrm>
          <a:prstGeom prst="rect">
            <a:avLst/>
          </a:prstGeom>
          <a:noFill/>
        </p:spPr>
        <p:txBody>
          <a:bodyPr wrap="square" rtlCol="0">
            <a:spAutoFit/>
          </a:bodyPr>
          <a:lstStyle/>
          <a:p>
            <a:r>
              <a:rPr lang="en-US" sz="2800" b="1" dirty="0"/>
              <a:t>Management is doing the things right;</a:t>
            </a:r>
          </a:p>
          <a:p>
            <a:r>
              <a:rPr lang="en-US" sz="2800" b="1" dirty="0"/>
              <a:t>Leadership is doing the right things..</a:t>
            </a:r>
          </a:p>
          <a:p>
            <a:r>
              <a:rPr lang="en-US" sz="2800" b="1" dirty="0"/>
              <a:t>  - Peter F Drucker</a:t>
            </a:r>
          </a:p>
        </p:txBody>
      </p:sp>
      <p:pic>
        <p:nvPicPr>
          <p:cNvPr id="1026" name="Picture 2" descr="Doing it right - Imgflip">
            <a:extLst>
              <a:ext uri="{FF2B5EF4-FFF2-40B4-BE49-F238E27FC236}">
                <a16:creationId xmlns:a16="http://schemas.microsoft.com/office/drawing/2014/main" id="{6330206B-5A76-1675-B676-B94C0631D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27" y="1817826"/>
            <a:ext cx="4781550" cy="16111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0BF68C-E280-6D8A-895D-DD20D1E99699}"/>
              </a:ext>
            </a:extLst>
          </p:cNvPr>
          <p:cNvSpPr txBox="1"/>
          <p:nvPr/>
        </p:nvSpPr>
        <p:spPr>
          <a:xfrm>
            <a:off x="867508" y="4184903"/>
            <a:ext cx="10527323" cy="2123658"/>
          </a:xfrm>
          <a:prstGeom prst="rect">
            <a:avLst/>
          </a:prstGeom>
          <a:noFill/>
        </p:spPr>
        <p:txBody>
          <a:bodyPr wrap="square" rtlCol="0">
            <a:spAutoFit/>
          </a:bodyPr>
          <a:lstStyle/>
          <a:p>
            <a:pPr marL="285750" indent="-285750">
              <a:buFont typeface="Arial" panose="020B0604020202020204" pitchFamily="34" charset="0"/>
              <a:buChar char="•"/>
            </a:pPr>
            <a:r>
              <a:rPr lang="en-US" dirty="0"/>
              <a:t>Careful and responsible management of something entrusted to one’s care.</a:t>
            </a:r>
          </a:p>
          <a:p>
            <a:pPr marL="285750" indent="-285750">
              <a:buFont typeface="Arial" panose="020B0604020202020204" pitchFamily="34" charset="0"/>
              <a:buChar char="•"/>
            </a:pPr>
            <a:r>
              <a:rPr lang="en-US" dirty="0"/>
              <a:t>Take responsibility.</a:t>
            </a:r>
          </a:p>
          <a:p>
            <a:pPr marL="285750" indent="-285750">
              <a:buFont typeface="Arial" panose="020B0604020202020204" pitchFamily="34" charset="0"/>
              <a:buChar char="•"/>
            </a:pPr>
            <a:r>
              <a:rPr lang="en-US" dirty="0"/>
              <a:t>Be accountable.  First our own actions.  Also, the Team.</a:t>
            </a:r>
          </a:p>
          <a:p>
            <a:pPr marL="285750" indent="-285750">
              <a:buFont typeface="Arial" panose="020B0604020202020204" pitchFamily="34" charset="0"/>
              <a:buChar char="•"/>
            </a:pPr>
            <a:r>
              <a:rPr lang="en-US" dirty="0"/>
              <a:t>Clear Obstacles &amp; Bring Resources Together</a:t>
            </a:r>
          </a:p>
          <a:p>
            <a:pPr marL="285750" indent="-285750">
              <a:buFont typeface="Arial" panose="020B0604020202020204" pitchFamily="34" charset="0"/>
              <a:buChar char="•"/>
            </a:pPr>
            <a:r>
              <a:rPr lang="en-US" dirty="0"/>
              <a:t>Lead by example.  No special privileges.  How does it feel when others get special privileges?</a:t>
            </a:r>
          </a:p>
          <a:p>
            <a:pPr marL="285750" indent="-285750">
              <a:buFont typeface="Arial" panose="020B0604020202020204" pitchFamily="34" charset="0"/>
              <a:buChar char="•"/>
            </a:pPr>
            <a:r>
              <a:rPr lang="en-US" sz="2400" b="1" dirty="0"/>
              <a:t>Remember you need your team more than your team needs you!</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58120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logo with lions heads and a letter&#10;&#10;Description automatically generated">
            <a:extLst>
              <a:ext uri="{FF2B5EF4-FFF2-40B4-BE49-F238E27FC236}">
                <a16:creationId xmlns:a16="http://schemas.microsoft.com/office/drawing/2014/main" id="{482E6511-DFE6-3790-8B34-5C33AD5B7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3459" y="4631385"/>
            <a:ext cx="1702933" cy="1590288"/>
          </a:xfrm>
          <a:prstGeom prst="rect">
            <a:avLst/>
          </a:prstGeom>
        </p:spPr>
      </p:pic>
      <p:pic>
        <p:nvPicPr>
          <p:cNvPr id="6" name="Picture 5" descr="A blue and yellow logo with lions heads and a letter&#10;&#10;Description automatically generated">
            <a:extLst>
              <a:ext uri="{FF2B5EF4-FFF2-40B4-BE49-F238E27FC236}">
                <a16:creationId xmlns:a16="http://schemas.microsoft.com/office/drawing/2014/main" id="{1CE797D9-4770-5172-2733-8663601ECE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3997" y="4615056"/>
            <a:ext cx="1702933" cy="1590288"/>
          </a:xfrm>
          <a:prstGeom prst="rect">
            <a:avLst/>
          </a:prstGeom>
        </p:spPr>
      </p:pic>
      <p:pic>
        <p:nvPicPr>
          <p:cNvPr id="7" name="Picture 6" descr="A blue and yellow logo with lions heads and a letter&#10;&#10;Description automatically generated">
            <a:extLst>
              <a:ext uri="{FF2B5EF4-FFF2-40B4-BE49-F238E27FC236}">
                <a16:creationId xmlns:a16="http://schemas.microsoft.com/office/drawing/2014/main" id="{10F492AC-1475-578B-E154-3B146364F7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4533" y="4615056"/>
            <a:ext cx="1702933" cy="1590288"/>
          </a:xfrm>
          <a:prstGeom prst="rect">
            <a:avLst/>
          </a:prstGeom>
        </p:spPr>
      </p:pic>
      <p:pic>
        <p:nvPicPr>
          <p:cNvPr id="8" name="Picture 7" descr="A blue and yellow logo with lions heads and a letter&#10;&#10;Description automatically generated">
            <a:extLst>
              <a:ext uri="{FF2B5EF4-FFF2-40B4-BE49-F238E27FC236}">
                <a16:creationId xmlns:a16="http://schemas.microsoft.com/office/drawing/2014/main" id="{40ACC04E-57E0-58CA-F156-95FBD9182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25069" y="4615056"/>
            <a:ext cx="1702933" cy="1590288"/>
          </a:xfrm>
          <a:prstGeom prst="rect">
            <a:avLst/>
          </a:prstGeom>
        </p:spPr>
      </p:pic>
      <p:pic>
        <p:nvPicPr>
          <p:cNvPr id="9" name="Picture 8" descr="A blue and yellow logo with lions heads and a letter&#10;&#10;Description automatically generated">
            <a:extLst>
              <a:ext uri="{FF2B5EF4-FFF2-40B4-BE49-F238E27FC236}">
                <a16:creationId xmlns:a16="http://schemas.microsoft.com/office/drawing/2014/main" id="{DF0A4521-B29B-8C86-633C-E844B2769C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05605" y="4615056"/>
            <a:ext cx="1702933" cy="1590288"/>
          </a:xfrm>
          <a:prstGeom prst="rect">
            <a:avLst/>
          </a:prstGeom>
        </p:spPr>
      </p:pic>
      <p:sp>
        <p:nvSpPr>
          <p:cNvPr id="2" name="TextBox 1">
            <a:extLst>
              <a:ext uri="{FF2B5EF4-FFF2-40B4-BE49-F238E27FC236}">
                <a16:creationId xmlns:a16="http://schemas.microsoft.com/office/drawing/2014/main" id="{D489E233-550D-B89B-D5D2-AA1BDD7AFFFA}"/>
              </a:ext>
            </a:extLst>
          </p:cNvPr>
          <p:cNvSpPr txBox="1"/>
          <p:nvPr/>
        </p:nvSpPr>
        <p:spPr>
          <a:xfrm>
            <a:off x="2364745" y="571500"/>
            <a:ext cx="7462508" cy="584775"/>
          </a:xfrm>
          <a:prstGeom prst="rect">
            <a:avLst/>
          </a:prstGeom>
          <a:noFill/>
        </p:spPr>
        <p:txBody>
          <a:bodyPr wrap="square" rtlCol="0">
            <a:spAutoFit/>
          </a:bodyPr>
          <a:lstStyle/>
          <a:p>
            <a:r>
              <a:rPr lang="en-US" sz="3200" b="1" dirty="0"/>
              <a:t>Someone tell me your joy of being a Lion!</a:t>
            </a:r>
          </a:p>
        </p:txBody>
      </p:sp>
      <p:sp>
        <p:nvSpPr>
          <p:cNvPr id="3" name="TextBox 2">
            <a:extLst>
              <a:ext uri="{FF2B5EF4-FFF2-40B4-BE49-F238E27FC236}">
                <a16:creationId xmlns:a16="http://schemas.microsoft.com/office/drawing/2014/main" id="{57C21F5E-FDEA-4467-0A20-E4AA6AAF09CE}"/>
              </a:ext>
            </a:extLst>
          </p:cNvPr>
          <p:cNvSpPr txBox="1"/>
          <p:nvPr/>
        </p:nvSpPr>
        <p:spPr>
          <a:xfrm>
            <a:off x="9827253" y="2532185"/>
            <a:ext cx="1281285" cy="369332"/>
          </a:xfrm>
          <a:prstGeom prst="rect">
            <a:avLst/>
          </a:prstGeom>
          <a:noFill/>
        </p:spPr>
        <p:txBody>
          <a:bodyPr wrap="square" rtlCol="0">
            <a:spAutoFit/>
          </a:bodyPr>
          <a:lstStyle/>
          <a:p>
            <a:r>
              <a:rPr lang="en-US" dirty="0"/>
              <a:t>DC #1</a:t>
            </a:r>
          </a:p>
        </p:txBody>
      </p:sp>
    </p:spTree>
    <p:extLst>
      <p:ext uri="{BB962C8B-B14F-4D97-AF65-F5344CB8AC3E}">
        <p14:creationId xmlns:p14="http://schemas.microsoft.com/office/powerpoint/2010/main" val="49885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5C4C20B-25CC-EDA6-0382-E415FA75BD2B}"/>
              </a:ext>
            </a:extLst>
          </p:cNvPr>
          <p:cNvSpPr txBox="1"/>
          <p:nvPr/>
        </p:nvSpPr>
        <p:spPr>
          <a:xfrm>
            <a:off x="1028700" y="2071695"/>
            <a:ext cx="2591350" cy="2442828"/>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kern="1200" dirty="0">
                <a:solidFill>
                  <a:srgbClr val="FFFFFF"/>
                </a:solidFill>
                <a:latin typeface="+mj-lt"/>
                <a:ea typeface="+mj-ea"/>
                <a:cs typeface="+mj-cs"/>
              </a:rPr>
              <a:t>Persuasion</a:t>
            </a:r>
          </a:p>
        </p:txBody>
      </p:sp>
      <p:pic>
        <p:nvPicPr>
          <p:cNvPr id="6146" name="Picture 2">
            <a:extLst>
              <a:ext uri="{FF2B5EF4-FFF2-40B4-BE49-F238E27FC236}">
                <a16:creationId xmlns:a16="http://schemas.microsoft.com/office/drawing/2014/main" id="{71642577-4F1C-E7EE-A6A2-180650A4A0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77266" y="2071695"/>
            <a:ext cx="4521597" cy="21955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277A4C-BDD0-08DA-AC3D-DE091B20F708}"/>
              </a:ext>
            </a:extLst>
          </p:cNvPr>
          <p:cNvSpPr txBox="1"/>
          <p:nvPr/>
        </p:nvSpPr>
        <p:spPr>
          <a:xfrm>
            <a:off x="9069012" y="1073034"/>
            <a:ext cx="3499104" cy="3539430"/>
          </a:xfrm>
          <a:prstGeom prst="rect">
            <a:avLst/>
          </a:prstGeom>
          <a:noFill/>
        </p:spPr>
        <p:txBody>
          <a:bodyPr wrap="square" rtlCol="0">
            <a:spAutoFit/>
          </a:bodyPr>
          <a:lstStyle/>
          <a:p>
            <a:r>
              <a:rPr lang="en-US" sz="3200" b="1" i="0" dirty="0"/>
              <a:t>R</a:t>
            </a:r>
            <a:r>
              <a:rPr lang="en-US" sz="3200" i="0" dirty="0"/>
              <a:t>ecognition</a:t>
            </a:r>
          </a:p>
          <a:p>
            <a:r>
              <a:rPr lang="en-US" sz="3200" b="1" i="0" dirty="0"/>
              <a:t>E</a:t>
            </a:r>
            <a:r>
              <a:rPr lang="en-US" sz="3200" i="0" dirty="0"/>
              <a:t>mpowerment</a:t>
            </a:r>
            <a:endParaRPr lang="en-US" sz="3200" dirty="0"/>
          </a:p>
          <a:p>
            <a:r>
              <a:rPr lang="en-US" sz="3200" b="1" i="0" dirty="0"/>
              <a:t>S</a:t>
            </a:r>
            <a:r>
              <a:rPr lang="en-US" sz="3200" i="0" dirty="0"/>
              <a:t>upportive</a:t>
            </a:r>
          </a:p>
          <a:p>
            <a:r>
              <a:rPr lang="en-US" sz="3200" b="1" i="0" dirty="0"/>
              <a:t>P</a:t>
            </a:r>
            <a:r>
              <a:rPr lang="en-US" sz="3200" i="0" dirty="0"/>
              <a:t>artnership</a:t>
            </a:r>
          </a:p>
          <a:p>
            <a:r>
              <a:rPr lang="en-US" sz="3200" b="1" i="0" dirty="0"/>
              <a:t>E</a:t>
            </a:r>
            <a:r>
              <a:rPr lang="en-US" sz="3200" i="0" dirty="0"/>
              <a:t>xpectations</a:t>
            </a:r>
          </a:p>
          <a:p>
            <a:r>
              <a:rPr lang="en-US" sz="3200" b="1" i="0" dirty="0"/>
              <a:t>C</a:t>
            </a:r>
            <a:r>
              <a:rPr lang="en-US" sz="3200" i="0" dirty="0"/>
              <a:t>onsideration</a:t>
            </a:r>
          </a:p>
          <a:p>
            <a:r>
              <a:rPr lang="en-US" sz="3200" b="1" i="0" dirty="0"/>
              <a:t>T</a:t>
            </a:r>
            <a:r>
              <a:rPr lang="en-US" sz="3200" i="0" dirty="0"/>
              <a:t>rust</a:t>
            </a:r>
            <a:endParaRPr lang="en-US" sz="3200" dirty="0"/>
          </a:p>
        </p:txBody>
      </p:sp>
      <p:sp>
        <p:nvSpPr>
          <p:cNvPr id="4" name="TextBox 3">
            <a:extLst>
              <a:ext uri="{FF2B5EF4-FFF2-40B4-BE49-F238E27FC236}">
                <a16:creationId xmlns:a16="http://schemas.microsoft.com/office/drawing/2014/main" id="{38BD22D3-26AF-1F98-6D96-A5F58F4E74E2}"/>
              </a:ext>
            </a:extLst>
          </p:cNvPr>
          <p:cNvSpPr txBox="1"/>
          <p:nvPr/>
        </p:nvSpPr>
        <p:spPr>
          <a:xfrm>
            <a:off x="1028700" y="4957727"/>
            <a:ext cx="10295792" cy="1846659"/>
          </a:xfrm>
          <a:prstGeom prst="rect">
            <a:avLst/>
          </a:prstGeom>
          <a:noFill/>
        </p:spPr>
        <p:txBody>
          <a:bodyPr wrap="square" rtlCol="0">
            <a:spAutoFit/>
          </a:bodyPr>
          <a:lstStyle/>
          <a:p>
            <a:pPr marL="285750" indent="-285750">
              <a:buFont typeface="Arial" panose="020B0604020202020204" pitchFamily="34" charset="0"/>
              <a:buChar char="•"/>
            </a:pPr>
            <a:r>
              <a:rPr lang="en-US" dirty="0"/>
              <a:t>Persuasion and Motivation travel hand in hand.  The make us look bigger than we are.  </a:t>
            </a:r>
          </a:p>
          <a:p>
            <a:pPr marL="285750" indent="-285750">
              <a:buFont typeface="Arial" panose="020B0604020202020204" pitchFamily="34" charset="0"/>
              <a:buChar char="•"/>
            </a:pPr>
            <a:r>
              <a:rPr lang="en-US" dirty="0"/>
              <a:t>Never through ill intention or manipulation.</a:t>
            </a:r>
          </a:p>
          <a:p>
            <a:pPr marL="285750" indent="-285750">
              <a:buFont typeface="Arial" panose="020B0604020202020204" pitchFamily="34" charset="0"/>
              <a:buChar char="•"/>
            </a:pPr>
            <a:r>
              <a:rPr lang="en-US" dirty="0"/>
              <a:t>Object is to get the team moving in one direction – the goal!</a:t>
            </a:r>
          </a:p>
          <a:p>
            <a:pPr marL="285750" indent="-285750">
              <a:buFont typeface="Arial" panose="020B0604020202020204" pitchFamily="34" charset="0"/>
              <a:buChar char="•"/>
            </a:pPr>
            <a:r>
              <a:rPr lang="en-US" dirty="0"/>
              <a:t>Good example is to persuade new Lions to get involved in service immediately.</a:t>
            </a:r>
          </a:p>
          <a:p>
            <a:pPr marL="285750" indent="-285750">
              <a:buFont typeface="Arial" panose="020B0604020202020204" pitchFamily="34" charset="0"/>
              <a:buChar char="•"/>
            </a:pPr>
            <a:r>
              <a:rPr lang="en-US" sz="2400" b="1" dirty="0"/>
              <a:t>Engage a group through the RESPECT model.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7183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458742-F061-E2E9-F26A-5A2F961D7368}"/>
              </a:ext>
            </a:extLst>
          </p:cNvPr>
          <p:cNvSpPr txBox="1"/>
          <p:nvPr/>
        </p:nvSpPr>
        <p:spPr>
          <a:xfrm>
            <a:off x="4671058" y="375557"/>
            <a:ext cx="2849883" cy="584775"/>
          </a:xfrm>
          <a:prstGeom prst="rect">
            <a:avLst/>
          </a:prstGeom>
          <a:noFill/>
        </p:spPr>
        <p:txBody>
          <a:bodyPr wrap="none" rtlCol="0">
            <a:spAutoFit/>
          </a:bodyPr>
          <a:lstStyle/>
          <a:p>
            <a:r>
              <a:rPr lang="en-US" sz="3200" b="1" dirty="0"/>
              <a:t>Active Listening</a:t>
            </a:r>
          </a:p>
        </p:txBody>
      </p:sp>
      <p:pic>
        <p:nvPicPr>
          <p:cNvPr id="7170" name="Picture 2">
            <a:extLst>
              <a:ext uri="{FF2B5EF4-FFF2-40B4-BE49-F238E27FC236}">
                <a16:creationId xmlns:a16="http://schemas.microsoft.com/office/drawing/2014/main" id="{CDF885EB-42E9-5BB8-EA8D-EB57DA9C6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920" y="1472672"/>
            <a:ext cx="9748157" cy="35375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CAF415-F5A9-607B-F29F-FF3221828667}"/>
              </a:ext>
            </a:extLst>
          </p:cNvPr>
          <p:cNvSpPr txBox="1"/>
          <p:nvPr/>
        </p:nvSpPr>
        <p:spPr>
          <a:xfrm>
            <a:off x="703383" y="5282114"/>
            <a:ext cx="10785230" cy="1292662"/>
          </a:xfrm>
          <a:prstGeom prst="rect">
            <a:avLst/>
          </a:prstGeom>
          <a:noFill/>
        </p:spPr>
        <p:txBody>
          <a:bodyPr wrap="square" rtlCol="0">
            <a:spAutoFit/>
          </a:bodyPr>
          <a:lstStyle/>
          <a:p>
            <a:pPr marL="285750" indent="-285750">
              <a:buFont typeface="Arial" panose="020B0604020202020204" pitchFamily="34" charset="0"/>
              <a:buChar char="•"/>
            </a:pPr>
            <a:r>
              <a:rPr lang="en-US" dirty="0"/>
              <a:t>Be a good listener.     * No criticism condemning or complaining.  * Keep your eyes focused on your speaker.</a:t>
            </a:r>
          </a:p>
          <a:p>
            <a:pPr marL="285750" indent="-285750">
              <a:buFont typeface="Arial" panose="020B0604020202020204" pitchFamily="34" charset="0"/>
              <a:buChar char="•"/>
            </a:pPr>
            <a:r>
              <a:rPr lang="en-US" dirty="0"/>
              <a:t>No playing with your cell phone.  * No looking around for a better opportunity.  </a:t>
            </a:r>
          </a:p>
          <a:p>
            <a:pPr marL="285750" indent="-285750">
              <a:buFont typeface="Arial" panose="020B0604020202020204" pitchFamily="34" charset="0"/>
              <a:buChar char="•"/>
            </a:pPr>
            <a:r>
              <a:rPr lang="en-US" dirty="0"/>
              <a:t>Watch the speakers body language and yours as well.</a:t>
            </a:r>
          </a:p>
          <a:p>
            <a:pPr marL="285750" indent="-285750">
              <a:buFont typeface="Arial" panose="020B0604020202020204" pitchFamily="34" charset="0"/>
              <a:buChar char="•"/>
            </a:pPr>
            <a:r>
              <a:rPr lang="en-US" sz="2400" b="1" dirty="0"/>
              <a:t>If we are not interested in people they are not going trust or be interested in us.</a:t>
            </a:r>
          </a:p>
        </p:txBody>
      </p:sp>
    </p:spTree>
    <p:extLst>
      <p:ext uri="{BB962C8B-B14F-4D97-AF65-F5344CB8AC3E}">
        <p14:creationId xmlns:p14="http://schemas.microsoft.com/office/powerpoint/2010/main" val="120636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bow tie&#10;&#10;Description automatically generated">
            <a:extLst>
              <a:ext uri="{FF2B5EF4-FFF2-40B4-BE49-F238E27FC236}">
                <a16:creationId xmlns:a16="http://schemas.microsoft.com/office/drawing/2014/main" id="{0C0AB0E0-6DFB-B1FF-F558-1450DAC4A2A2}"/>
              </a:ext>
            </a:extLst>
          </p:cNvPr>
          <p:cNvPicPr>
            <a:picLocks noChangeAspect="1"/>
          </p:cNvPicPr>
          <p:nvPr/>
        </p:nvPicPr>
        <p:blipFill>
          <a:blip r:embed="rId3"/>
          <a:stretch>
            <a:fillRect/>
          </a:stretch>
        </p:blipFill>
        <p:spPr>
          <a:xfrm>
            <a:off x="4437688" y="1226635"/>
            <a:ext cx="3316623" cy="4973444"/>
          </a:xfrm>
          <a:prstGeom prst="rect">
            <a:avLst/>
          </a:prstGeom>
        </p:spPr>
      </p:pic>
      <p:sp>
        <p:nvSpPr>
          <p:cNvPr id="4" name="TextBox 3">
            <a:extLst>
              <a:ext uri="{FF2B5EF4-FFF2-40B4-BE49-F238E27FC236}">
                <a16:creationId xmlns:a16="http://schemas.microsoft.com/office/drawing/2014/main" id="{3718370C-3BB4-E0F9-7B86-E258533CD99A}"/>
              </a:ext>
            </a:extLst>
          </p:cNvPr>
          <p:cNvSpPr txBox="1"/>
          <p:nvPr/>
        </p:nvSpPr>
        <p:spPr>
          <a:xfrm>
            <a:off x="3523785" y="189571"/>
            <a:ext cx="5274527" cy="584775"/>
          </a:xfrm>
          <a:prstGeom prst="rect">
            <a:avLst/>
          </a:prstGeom>
          <a:noFill/>
        </p:spPr>
        <p:txBody>
          <a:bodyPr wrap="square" rtlCol="0">
            <a:spAutoFit/>
          </a:bodyPr>
          <a:lstStyle/>
          <a:p>
            <a:pPr algn="ctr"/>
            <a:r>
              <a:rPr lang="en-US" sz="3200" b="1" dirty="0"/>
              <a:t>PDG Dave Wineman</a:t>
            </a:r>
          </a:p>
        </p:txBody>
      </p:sp>
    </p:spTree>
    <p:extLst>
      <p:ext uri="{BB962C8B-B14F-4D97-AF65-F5344CB8AC3E}">
        <p14:creationId xmlns:p14="http://schemas.microsoft.com/office/powerpoint/2010/main" val="135580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57199"/>
            <a:ext cx="5992586" cy="584775"/>
          </a:xfrm>
          <a:prstGeom prst="rect">
            <a:avLst/>
          </a:prstGeom>
          <a:noFill/>
        </p:spPr>
        <p:txBody>
          <a:bodyPr wrap="square" rtlCol="0">
            <a:spAutoFit/>
          </a:bodyPr>
          <a:lstStyle/>
          <a:p>
            <a:pPr algn="ctr"/>
            <a:r>
              <a:rPr lang="en-US" sz="3200" b="1" dirty="0"/>
              <a:t>Empathy</a:t>
            </a:r>
          </a:p>
        </p:txBody>
      </p:sp>
      <p:pic>
        <p:nvPicPr>
          <p:cNvPr id="8194" name="Picture 2" descr="How to Express Empathy - Avoid the Traps! - High Performance Redefined ...">
            <a:extLst>
              <a:ext uri="{FF2B5EF4-FFF2-40B4-BE49-F238E27FC236}">
                <a16:creationId xmlns:a16="http://schemas.microsoft.com/office/drawing/2014/main" id="{5E4094BB-7D35-13E5-1473-29A54C1D8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243" y="1502228"/>
            <a:ext cx="8529514" cy="440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28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89856"/>
            <a:ext cx="5992586" cy="584775"/>
          </a:xfrm>
          <a:prstGeom prst="rect">
            <a:avLst/>
          </a:prstGeom>
          <a:noFill/>
        </p:spPr>
        <p:txBody>
          <a:bodyPr wrap="square" rtlCol="0">
            <a:spAutoFit/>
          </a:bodyPr>
          <a:lstStyle/>
          <a:p>
            <a:pPr algn="ctr"/>
            <a:r>
              <a:rPr lang="en-US" sz="3200" b="1" dirty="0"/>
              <a:t>Acting With Humility</a:t>
            </a:r>
          </a:p>
        </p:txBody>
      </p:sp>
      <p:pic>
        <p:nvPicPr>
          <p:cNvPr id="9218" name="Picture 2">
            <a:extLst>
              <a:ext uri="{FF2B5EF4-FFF2-40B4-BE49-F238E27FC236}">
                <a16:creationId xmlns:a16="http://schemas.microsoft.com/office/drawing/2014/main" id="{1C205307-2B6D-5636-A71E-9FD9202EB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1391499"/>
            <a:ext cx="8115300" cy="456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74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08213"/>
            <a:ext cx="5992586" cy="584775"/>
          </a:xfrm>
          <a:prstGeom prst="rect">
            <a:avLst/>
          </a:prstGeom>
          <a:noFill/>
        </p:spPr>
        <p:txBody>
          <a:bodyPr wrap="square" rtlCol="0">
            <a:spAutoFit/>
          </a:bodyPr>
          <a:lstStyle/>
          <a:p>
            <a:pPr algn="ctr"/>
            <a:r>
              <a:rPr lang="en-US" sz="3200" b="1" dirty="0"/>
              <a:t>Culture of Trust</a:t>
            </a:r>
          </a:p>
        </p:txBody>
      </p:sp>
      <p:pic>
        <p:nvPicPr>
          <p:cNvPr id="11266" name="Picture 2" descr="How To Build Trust In A Relationship | knowhowaprendizagem">
            <a:extLst>
              <a:ext uri="{FF2B5EF4-FFF2-40B4-BE49-F238E27FC236}">
                <a16:creationId xmlns:a16="http://schemas.microsoft.com/office/drawing/2014/main" id="{59CC0EED-A812-706D-44F8-05442AC01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193" y="1156274"/>
            <a:ext cx="3995613" cy="511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63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08213"/>
            <a:ext cx="5992586" cy="584775"/>
          </a:xfrm>
          <a:prstGeom prst="rect">
            <a:avLst/>
          </a:prstGeom>
          <a:noFill/>
        </p:spPr>
        <p:txBody>
          <a:bodyPr wrap="square" rtlCol="0">
            <a:spAutoFit/>
          </a:bodyPr>
          <a:lstStyle/>
          <a:p>
            <a:pPr algn="ctr"/>
            <a:r>
              <a:rPr lang="en-US" sz="3200" b="1" dirty="0"/>
              <a:t>Mentoring</a:t>
            </a:r>
          </a:p>
        </p:txBody>
      </p:sp>
      <p:pic>
        <p:nvPicPr>
          <p:cNvPr id="10242" name="Picture 2" descr="Mentoring — how can we make it successful | by nishant. | TestVagrant ...">
            <a:extLst>
              <a:ext uri="{FF2B5EF4-FFF2-40B4-BE49-F238E27FC236}">
                <a16:creationId xmlns:a16="http://schemas.microsoft.com/office/drawing/2014/main" id="{3DA0C7FF-DF14-1BFE-59CA-E8B05DCE4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449" y="925966"/>
            <a:ext cx="7509101" cy="500606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784804C6-D0F0-6464-6B21-A83578C9C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1" y="4040071"/>
            <a:ext cx="228792" cy="2256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543863BB-4FB3-080D-5764-D4A9397BD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2565" y="4152900"/>
            <a:ext cx="228792" cy="22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785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522513"/>
            <a:ext cx="5992586" cy="584775"/>
          </a:xfrm>
          <a:prstGeom prst="rect">
            <a:avLst/>
          </a:prstGeom>
          <a:noFill/>
        </p:spPr>
        <p:txBody>
          <a:bodyPr wrap="square" rtlCol="0">
            <a:spAutoFit/>
          </a:bodyPr>
          <a:lstStyle/>
          <a:p>
            <a:pPr algn="ctr"/>
            <a:r>
              <a:rPr lang="en-US" sz="3200" b="1" dirty="0"/>
              <a:t>Coaching</a:t>
            </a:r>
          </a:p>
        </p:txBody>
      </p:sp>
      <p:pic>
        <p:nvPicPr>
          <p:cNvPr id="12290" name="Picture 2" descr="Mentoring vs. Coaching | Hi! I'm Mela.">
            <a:extLst>
              <a:ext uri="{FF2B5EF4-FFF2-40B4-BE49-F238E27FC236}">
                <a16:creationId xmlns:a16="http://schemas.microsoft.com/office/drawing/2014/main" id="{895F474B-213A-E5DE-9D65-8500642B6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823" y="1359237"/>
            <a:ext cx="7836354" cy="49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956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logo with lions heads and a letter&#10;&#10;Description automatically generated">
            <a:extLst>
              <a:ext uri="{FF2B5EF4-FFF2-40B4-BE49-F238E27FC236}">
                <a16:creationId xmlns:a16="http://schemas.microsoft.com/office/drawing/2014/main" id="{482E6511-DFE6-3790-8B34-5C33AD5B7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3459" y="4631385"/>
            <a:ext cx="1702933" cy="1590288"/>
          </a:xfrm>
          <a:prstGeom prst="rect">
            <a:avLst/>
          </a:prstGeom>
        </p:spPr>
      </p:pic>
      <p:pic>
        <p:nvPicPr>
          <p:cNvPr id="6" name="Picture 5" descr="A blue and yellow logo with lions heads and a letter&#10;&#10;Description automatically generated">
            <a:extLst>
              <a:ext uri="{FF2B5EF4-FFF2-40B4-BE49-F238E27FC236}">
                <a16:creationId xmlns:a16="http://schemas.microsoft.com/office/drawing/2014/main" id="{1CE797D9-4770-5172-2733-8663601ECE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3997" y="4615056"/>
            <a:ext cx="1702933" cy="1590288"/>
          </a:xfrm>
          <a:prstGeom prst="rect">
            <a:avLst/>
          </a:prstGeom>
        </p:spPr>
      </p:pic>
      <p:pic>
        <p:nvPicPr>
          <p:cNvPr id="7" name="Picture 6" descr="A blue and yellow logo with lions heads and a letter&#10;&#10;Description automatically generated">
            <a:extLst>
              <a:ext uri="{FF2B5EF4-FFF2-40B4-BE49-F238E27FC236}">
                <a16:creationId xmlns:a16="http://schemas.microsoft.com/office/drawing/2014/main" id="{10F492AC-1475-578B-E154-3B146364F7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4533" y="4615056"/>
            <a:ext cx="1702933" cy="1590288"/>
          </a:xfrm>
          <a:prstGeom prst="rect">
            <a:avLst/>
          </a:prstGeom>
        </p:spPr>
      </p:pic>
      <p:pic>
        <p:nvPicPr>
          <p:cNvPr id="8" name="Picture 7" descr="A blue and yellow logo with lions heads and a letter&#10;&#10;Description automatically generated">
            <a:extLst>
              <a:ext uri="{FF2B5EF4-FFF2-40B4-BE49-F238E27FC236}">
                <a16:creationId xmlns:a16="http://schemas.microsoft.com/office/drawing/2014/main" id="{40ACC04E-57E0-58CA-F156-95FBD9182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25069" y="4615056"/>
            <a:ext cx="1702933" cy="1590288"/>
          </a:xfrm>
          <a:prstGeom prst="rect">
            <a:avLst/>
          </a:prstGeom>
        </p:spPr>
      </p:pic>
      <p:pic>
        <p:nvPicPr>
          <p:cNvPr id="9" name="Picture 8" descr="A blue and yellow logo with lions heads and a letter&#10;&#10;Description automatically generated">
            <a:extLst>
              <a:ext uri="{FF2B5EF4-FFF2-40B4-BE49-F238E27FC236}">
                <a16:creationId xmlns:a16="http://schemas.microsoft.com/office/drawing/2014/main" id="{DF0A4521-B29B-8C86-633C-E844B2769C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05605" y="4615056"/>
            <a:ext cx="1702933" cy="1590288"/>
          </a:xfrm>
          <a:prstGeom prst="rect">
            <a:avLst/>
          </a:prstGeom>
        </p:spPr>
      </p:pic>
      <p:sp>
        <p:nvSpPr>
          <p:cNvPr id="2" name="TextBox 1">
            <a:extLst>
              <a:ext uri="{FF2B5EF4-FFF2-40B4-BE49-F238E27FC236}">
                <a16:creationId xmlns:a16="http://schemas.microsoft.com/office/drawing/2014/main" id="{D489E233-550D-B89B-D5D2-AA1BDD7AFFFA}"/>
              </a:ext>
            </a:extLst>
          </p:cNvPr>
          <p:cNvSpPr txBox="1"/>
          <p:nvPr/>
        </p:nvSpPr>
        <p:spPr>
          <a:xfrm>
            <a:off x="2364745" y="571500"/>
            <a:ext cx="7462508" cy="584775"/>
          </a:xfrm>
          <a:prstGeom prst="rect">
            <a:avLst/>
          </a:prstGeom>
          <a:noFill/>
        </p:spPr>
        <p:txBody>
          <a:bodyPr wrap="square" rtlCol="0">
            <a:spAutoFit/>
          </a:bodyPr>
          <a:lstStyle/>
          <a:p>
            <a:r>
              <a:rPr lang="en-US" sz="3200" b="1" dirty="0"/>
              <a:t>Someone tell me your joy of being a Lion!</a:t>
            </a:r>
          </a:p>
        </p:txBody>
      </p:sp>
      <p:sp>
        <p:nvSpPr>
          <p:cNvPr id="3" name="TextBox 2">
            <a:extLst>
              <a:ext uri="{FF2B5EF4-FFF2-40B4-BE49-F238E27FC236}">
                <a16:creationId xmlns:a16="http://schemas.microsoft.com/office/drawing/2014/main" id="{DD1B27B2-CB0F-B22C-20AF-ADDD235FEDF3}"/>
              </a:ext>
            </a:extLst>
          </p:cNvPr>
          <p:cNvSpPr txBox="1"/>
          <p:nvPr/>
        </p:nvSpPr>
        <p:spPr>
          <a:xfrm>
            <a:off x="9827253" y="2532185"/>
            <a:ext cx="1281285" cy="369332"/>
          </a:xfrm>
          <a:prstGeom prst="rect">
            <a:avLst/>
          </a:prstGeom>
          <a:noFill/>
        </p:spPr>
        <p:txBody>
          <a:bodyPr wrap="square" rtlCol="0">
            <a:spAutoFit/>
          </a:bodyPr>
          <a:lstStyle/>
          <a:p>
            <a:r>
              <a:rPr lang="en-US" dirty="0"/>
              <a:t>Book #2</a:t>
            </a:r>
          </a:p>
        </p:txBody>
      </p:sp>
    </p:spTree>
    <p:extLst>
      <p:ext uri="{BB962C8B-B14F-4D97-AF65-F5344CB8AC3E}">
        <p14:creationId xmlns:p14="http://schemas.microsoft.com/office/powerpoint/2010/main" val="187743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522513"/>
            <a:ext cx="5992586" cy="584775"/>
          </a:xfrm>
          <a:prstGeom prst="rect">
            <a:avLst/>
          </a:prstGeom>
          <a:noFill/>
        </p:spPr>
        <p:txBody>
          <a:bodyPr wrap="square" rtlCol="0">
            <a:spAutoFit/>
          </a:bodyPr>
          <a:lstStyle/>
          <a:p>
            <a:pPr algn="ctr"/>
            <a:r>
              <a:rPr lang="en-US" sz="3200" b="1" dirty="0"/>
              <a:t>Foresight</a:t>
            </a:r>
          </a:p>
        </p:txBody>
      </p:sp>
      <p:pic>
        <p:nvPicPr>
          <p:cNvPr id="13316" name="Picture 4" descr="Robert Baden-Powell quote: &quot;Be Prepared.&quot; &quot;Be prepared for what?&quot; &quot;Why ...">
            <a:extLst>
              <a:ext uri="{FF2B5EF4-FFF2-40B4-BE49-F238E27FC236}">
                <a16:creationId xmlns:a16="http://schemas.microsoft.com/office/drawing/2014/main" id="{93CB1233-D14C-7E63-56AE-9E784C65A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434" y="1494655"/>
            <a:ext cx="8223132" cy="386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711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522513"/>
            <a:ext cx="5992586" cy="584775"/>
          </a:xfrm>
          <a:prstGeom prst="rect">
            <a:avLst/>
          </a:prstGeom>
          <a:noFill/>
        </p:spPr>
        <p:txBody>
          <a:bodyPr wrap="square" rtlCol="0">
            <a:spAutoFit/>
          </a:bodyPr>
          <a:lstStyle/>
          <a:p>
            <a:pPr algn="ctr"/>
            <a:r>
              <a:rPr lang="en-US" sz="3200" b="1" dirty="0"/>
              <a:t>Vision</a:t>
            </a:r>
          </a:p>
        </p:txBody>
      </p:sp>
      <p:pic>
        <p:nvPicPr>
          <p:cNvPr id="14338" name="Picture 2" descr="9 Lions Club Mission and Vision ideas | lions clubs international ...">
            <a:extLst>
              <a:ext uri="{FF2B5EF4-FFF2-40B4-BE49-F238E27FC236}">
                <a16:creationId xmlns:a16="http://schemas.microsoft.com/office/drawing/2014/main" id="{F6078C62-3E68-B677-D302-86573774A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0975" y="1216394"/>
            <a:ext cx="5170050" cy="442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30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08213"/>
            <a:ext cx="5992586" cy="584775"/>
          </a:xfrm>
          <a:prstGeom prst="rect">
            <a:avLst/>
          </a:prstGeom>
          <a:noFill/>
        </p:spPr>
        <p:txBody>
          <a:bodyPr wrap="square" rtlCol="0">
            <a:spAutoFit/>
          </a:bodyPr>
          <a:lstStyle/>
          <a:p>
            <a:pPr algn="ctr"/>
            <a:r>
              <a:rPr lang="en-US" sz="3200" b="1" dirty="0"/>
              <a:t>Continuous Development</a:t>
            </a:r>
          </a:p>
        </p:txBody>
      </p:sp>
      <p:pic>
        <p:nvPicPr>
          <p:cNvPr id="2050" name="Picture 2" descr="INVENTIONS AND INVENTORS - Inventive Kids">
            <a:extLst>
              <a:ext uri="{FF2B5EF4-FFF2-40B4-BE49-F238E27FC236}">
                <a16:creationId xmlns:a16="http://schemas.microsoft.com/office/drawing/2014/main" id="{E614AC81-7F26-7177-A17D-53C55883C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984" y="992988"/>
            <a:ext cx="7714032" cy="32711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18C519-2C4F-4C76-7557-5F89C9C68344}"/>
              </a:ext>
            </a:extLst>
          </p:cNvPr>
          <p:cNvSpPr txBox="1"/>
          <p:nvPr/>
        </p:nvSpPr>
        <p:spPr>
          <a:xfrm>
            <a:off x="492369" y="4525108"/>
            <a:ext cx="11043139" cy="1846659"/>
          </a:xfrm>
          <a:prstGeom prst="rect">
            <a:avLst/>
          </a:prstGeom>
          <a:noFill/>
        </p:spPr>
        <p:txBody>
          <a:bodyPr wrap="square" rtlCol="0">
            <a:spAutoFit/>
          </a:bodyPr>
          <a:lstStyle/>
          <a:p>
            <a:pPr marL="285750" indent="-285750">
              <a:buFont typeface="Arial" panose="020B0604020202020204" pitchFamily="34" charset="0"/>
              <a:buChar char="•"/>
            </a:pPr>
            <a:r>
              <a:rPr lang="en-US" dirty="0"/>
              <a:t>WE need to continuously improve to keep up with our changing environment.</a:t>
            </a:r>
          </a:p>
          <a:p>
            <a:pPr marL="285750" indent="-285750">
              <a:buFont typeface="Arial" panose="020B0604020202020204" pitchFamily="34" charset="0"/>
              <a:buChar char="•"/>
            </a:pPr>
            <a:r>
              <a:rPr lang="en-US" dirty="0"/>
              <a:t>Demings Principles</a:t>
            </a:r>
          </a:p>
          <a:p>
            <a:pPr marL="285750" indent="-285750">
              <a:buFont typeface="Arial" panose="020B0604020202020204" pitchFamily="34" charset="0"/>
              <a:buChar char="•"/>
            </a:pPr>
            <a:r>
              <a:rPr lang="en-US" dirty="0"/>
              <a:t>Adaption to changing environment, conditions &amp; values.</a:t>
            </a:r>
          </a:p>
          <a:p>
            <a:pPr marL="285750" indent="-285750">
              <a:buFont typeface="Arial" panose="020B0604020202020204" pitchFamily="34" charset="0"/>
              <a:buChar char="•"/>
            </a:pPr>
            <a:r>
              <a:rPr lang="en-US" dirty="0"/>
              <a:t>Adapting to the service we do. What is relevant?  What is NOT relevant?  What services are needed?  What needs to be modified or eliminated?</a:t>
            </a:r>
          </a:p>
          <a:p>
            <a:pPr marL="285750" indent="-285750">
              <a:buFont typeface="Arial" panose="020B0604020202020204" pitchFamily="34" charset="0"/>
              <a:buChar char="•"/>
            </a:pPr>
            <a:r>
              <a:rPr lang="en-US" sz="2400" b="1" dirty="0"/>
              <a:t>Single reason why PDGs should not repeat as a DG?</a:t>
            </a:r>
          </a:p>
        </p:txBody>
      </p:sp>
    </p:spTree>
    <p:extLst>
      <p:ext uri="{BB962C8B-B14F-4D97-AF65-F5344CB8AC3E}">
        <p14:creationId xmlns:p14="http://schemas.microsoft.com/office/powerpoint/2010/main" val="3723000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B7624C7-94E4-C9DC-2887-A67CAB6A4709}"/>
              </a:ext>
            </a:extLst>
          </p:cNvPr>
          <p:cNvSpPr txBox="1">
            <a:spLocks/>
          </p:cNvSpPr>
          <p:nvPr/>
        </p:nvSpPr>
        <p:spPr>
          <a:xfrm>
            <a:off x="3733800" y="303562"/>
            <a:ext cx="4724400" cy="7378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4800" dirty="0">
                <a:latin typeface="Arial"/>
                <a:cs typeface="Arial"/>
              </a:rPr>
              <a:t>Learn More…</a:t>
            </a:r>
          </a:p>
          <a:p>
            <a:endParaRPr lang="en-US" altLang="en-US" dirty="0">
              <a:latin typeface="Calibri" panose="020F0502020204030204"/>
              <a:cs typeface="Calibri" panose="020F0502020204030204"/>
            </a:endParaRPr>
          </a:p>
        </p:txBody>
      </p:sp>
      <p:sp>
        <p:nvSpPr>
          <p:cNvPr id="3" name="TextBox 2">
            <a:extLst>
              <a:ext uri="{FF2B5EF4-FFF2-40B4-BE49-F238E27FC236}">
                <a16:creationId xmlns:a16="http://schemas.microsoft.com/office/drawing/2014/main" id="{A47C0662-F0A6-181D-AC2B-BE467BC299D4}"/>
              </a:ext>
            </a:extLst>
          </p:cNvPr>
          <p:cNvSpPr txBox="1"/>
          <p:nvPr/>
        </p:nvSpPr>
        <p:spPr>
          <a:xfrm>
            <a:off x="711200" y="1955800"/>
            <a:ext cx="10795000" cy="4524315"/>
          </a:xfrm>
          <a:prstGeom prst="rect">
            <a:avLst/>
          </a:prstGeom>
          <a:noFill/>
        </p:spPr>
        <p:txBody>
          <a:bodyPr wrap="square" rtlCol="0">
            <a:spAutoFit/>
          </a:bodyPr>
          <a:lstStyle/>
          <a:p>
            <a:pPr marL="285750" indent="-285750">
              <a:buFont typeface="Arial" panose="020B0604020202020204" pitchFamily="34" charset="0"/>
              <a:buChar char="•"/>
            </a:pPr>
            <a:r>
              <a:rPr lang="en-US" b="1" i="0" dirty="0">
                <a:effectLst/>
                <a:latin typeface="Arial" panose="020B0604020202020204" pitchFamily="34" charset="0"/>
                <a:cs typeface="Arial" panose="020B0604020202020204" pitchFamily="34" charset="0"/>
              </a:rPr>
              <a:t>Servant Leadership Roadmap: Master the 12 Core Competencies of Management Success with Leadership Qualities and Interpersonal Skills; </a:t>
            </a:r>
            <a:r>
              <a:rPr lang="en-US" b="0"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Cara H Bramlett</a:t>
            </a:r>
            <a:endParaRPr lang="en-US" b="0" i="0" u="none" strike="noStrike"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0" dirty="0">
                <a:effectLst/>
                <a:latin typeface="Arial" panose="020B0604020202020204" pitchFamily="34" charset="0"/>
                <a:cs typeface="Arial" panose="020B0604020202020204" pitchFamily="34" charset="0"/>
              </a:rPr>
              <a:t>The 21 Irrefutable Laws of Leadership - International Edition: Follow Them and People Will Follow You; John Maxwell</a:t>
            </a:r>
          </a:p>
          <a:p>
            <a:pPr marL="285750" indent="-285750">
              <a:buFont typeface="Arial" panose="020B0604020202020204" pitchFamily="34" charset="0"/>
              <a:buChar char="•"/>
            </a:pPr>
            <a:r>
              <a:rPr lang="en-US" b="1" i="0" dirty="0">
                <a:effectLst/>
                <a:latin typeface="Arial" panose="020B0604020202020204" pitchFamily="34" charset="0"/>
                <a:cs typeface="Arial" panose="020B0604020202020204" pitchFamily="34" charset="0"/>
              </a:rPr>
              <a:t>The Little Golden Book of Rules; Dale Carnegie</a:t>
            </a:r>
          </a:p>
          <a:p>
            <a:pPr marL="285750" indent="-285750">
              <a:buFont typeface="Arial" panose="020B0604020202020204" pitchFamily="34" charset="0"/>
              <a:buChar char="•"/>
            </a:pPr>
            <a:r>
              <a:rPr lang="en-US" b="0" i="0" dirty="0">
                <a:effectLst/>
                <a:latin typeface="Arial" panose="020B0604020202020204" pitchFamily="34" charset="0"/>
                <a:cs typeface="Arial" panose="020B0604020202020204" pitchFamily="34" charset="0"/>
              </a:rPr>
              <a:t>Robert K. Greenleaf Center for Servant Leadership</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0" dirty="0">
                <a:solidFill>
                  <a:srgbClr val="0F1111"/>
                </a:solidFill>
                <a:effectLst/>
                <a:latin typeface="Amazon Ember"/>
                <a:hlinkClick r:id="rId4"/>
              </a:rPr>
              <a:t>https://asana.com/resources/servant-leadership</a:t>
            </a:r>
            <a:endParaRPr lang="en-US" b="1" i="0" dirty="0">
              <a:solidFill>
                <a:srgbClr val="0F1111"/>
              </a:solidFill>
              <a:effectLst/>
              <a:latin typeface="Amazon Ember"/>
            </a:endParaRPr>
          </a:p>
          <a:p>
            <a:pPr marL="285750" indent="-285750">
              <a:buFont typeface="Arial" panose="020B0604020202020204" pitchFamily="34" charset="0"/>
              <a:buChar char="•"/>
            </a:pPr>
            <a:r>
              <a:rPr lang="en-US" b="1" i="0" dirty="0">
                <a:solidFill>
                  <a:srgbClr val="0F1111"/>
                </a:solidFill>
                <a:effectLst/>
                <a:latin typeface="Amazon Ember"/>
                <a:hlinkClick r:id="rId5"/>
              </a:rPr>
              <a:t>https://deming.org/explore/fourteen-points/</a:t>
            </a:r>
            <a:endParaRPr lang="en-US" b="1" i="0" dirty="0">
              <a:solidFill>
                <a:srgbClr val="0F1111"/>
              </a:solidFill>
              <a:effectLst/>
              <a:latin typeface="Amazon Ember"/>
            </a:endParaRPr>
          </a:p>
          <a:p>
            <a:pPr marL="285750" indent="-285750">
              <a:buFont typeface="Arial" panose="020B0604020202020204" pitchFamily="34" charset="0"/>
              <a:buChar char="•"/>
            </a:pPr>
            <a:r>
              <a:rPr lang="en-US" b="1" dirty="0">
                <a:solidFill>
                  <a:srgbClr val="0F1111"/>
                </a:solidFill>
                <a:latin typeface="Amazon Ember"/>
              </a:rPr>
              <a:t>Lions Learning Center, Servant Leadership</a:t>
            </a:r>
            <a:endParaRPr lang="en-US" b="1" i="0" dirty="0">
              <a:solidFill>
                <a:srgbClr val="0F1111"/>
              </a:solidFill>
              <a:effectLst/>
              <a:latin typeface="Amazon Ember"/>
            </a:endParaRPr>
          </a:p>
          <a:p>
            <a:pPr marL="285750" indent="-285750">
              <a:buFont typeface="Arial" panose="020B0604020202020204" pitchFamily="34" charset="0"/>
              <a:buChar char="•"/>
            </a:pPr>
            <a:r>
              <a:rPr lang="en-US" b="1" dirty="0">
                <a:solidFill>
                  <a:srgbClr val="0F1111"/>
                </a:solidFill>
                <a:latin typeface="Amazon Ember"/>
              </a:rPr>
              <a:t>7 point Leader assessment, </a:t>
            </a:r>
            <a:r>
              <a:rPr lang="en-US" b="1" dirty="0">
                <a:solidFill>
                  <a:srgbClr val="0F1111"/>
                </a:solidFill>
                <a:latin typeface="Amazon Ember"/>
                <a:hlinkClick r:id="rId6"/>
              </a:rPr>
              <a:t>www.maxwellleader.com</a:t>
            </a:r>
            <a:endParaRPr lang="en-US" b="1" dirty="0">
              <a:solidFill>
                <a:srgbClr val="0F1111"/>
              </a:solidFill>
              <a:latin typeface="Amazon Ember"/>
            </a:endParaRPr>
          </a:p>
          <a:p>
            <a:pPr marL="285750" indent="-285750">
              <a:buFont typeface="Arial" panose="020B0604020202020204" pitchFamily="34" charset="0"/>
              <a:buChar char="•"/>
            </a:pPr>
            <a:r>
              <a:rPr lang="en-US" b="1" dirty="0">
                <a:solidFill>
                  <a:srgbClr val="0F1111"/>
                </a:solidFill>
                <a:latin typeface="Amazon Ember"/>
              </a:rPr>
              <a:t>Brian </a:t>
            </a:r>
            <a:r>
              <a:rPr lang="en-US" b="1" dirty="0" err="1">
                <a:solidFill>
                  <a:srgbClr val="0F1111"/>
                </a:solidFill>
                <a:latin typeface="Amazon Ember"/>
              </a:rPr>
              <a:t>Kight</a:t>
            </a:r>
            <a:r>
              <a:rPr lang="en-US" b="1" dirty="0">
                <a:solidFill>
                  <a:srgbClr val="0F1111"/>
                </a:solidFill>
                <a:latin typeface="Amazon Ember"/>
              </a:rPr>
              <a:t>, dailydiscipline.com</a:t>
            </a:r>
          </a:p>
          <a:p>
            <a:pPr marL="285750" indent="-285750">
              <a:buFont typeface="Arial" panose="020B0604020202020204" pitchFamily="34" charset="0"/>
              <a:buChar char="•"/>
            </a:pPr>
            <a:endParaRPr lang="en-US" b="1" i="0" dirty="0">
              <a:solidFill>
                <a:srgbClr val="0F1111"/>
              </a:solidFill>
              <a:effectLst/>
              <a:latin typeface="Amazon Ember"/>
            </a:endParaRPr>
          </a:p>
          <a:p>
            <a:pPr marL="285750" indent="-285750">
              <a:buFont typeface="Arial" panose="020B0604020202020204" pitchFamily="34" charset="0"/>
              <a:buChar char="•"/>
            </a:pPr>
            <a:endParaRPr lang="en-US" b="1" i="0" dirty="0">
              <a:solidFill>
                <a:srgbClr val="0F1111"/>
              </a:solidFill>
              <a:effectLst/>
              <a:latin typeface="Amazon Ember"/>
            </a:endParaRPr>
          </a:p>
          <a:p>
            <a:pPr marL="285750" indent="-285750">
              <a:buFont typeface="Arial" panose="020B0604020202020204" pitchFamily="34" charset="0"/>
              <a:buChar char="•"/>
            </a:pPr>
            <a:endParaRPr lang="en-US" b="1" i="0" dirty="0">
              <a:solidFill>
                <a:srgbClr val="0F1111"/>
              </a:solidFill>
              <a:effectLst/>
              <a:latin typeface="Amazon Ember"/>
            </a:endParaRPr>
          </a:p>
          <a:p>
            <a:pPr marL="285750" indent="-285750">
              <a:buFont typeface="Arial" panose="020B0604020202020204" pitchFamily="34" charset="0"/>
              <a:buChar char="•"/>
            </a:pPr>
            <a:endParaRPr lang="en-US" b="1" i="0" dirty="0">
              <a:solidFill>
                <a:srgbClr val="0F1111"/>
              </a:solidFill>
              <a:effectLst/>
              <a:latin typeface="Amazon Ember"/>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9992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erry Juice Splashing From Blender Stock Photo | Getty Images">
            <a:extLst>
              <a:ext uri="{FF2B5EF4-FFF2-40B4-BE49-F238E27FC236}">
                <a16:creationId xmlns:a16="http://schemas.microsoft.com/office/drawing/2014/main" id="{2B909DE0-6899-0315-5015-AB6B2787B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845" y="1100100"/>
            <a:ext cx="3944309" cy="526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72222D-09DC-6159-08C5-74442506ACCE}"/>
              </a:ext>
            </a:extLst>
          </p:cNvPr>
          <p:cNvSpPr txBox="1"/>
          <p:nvPr/>
        </p:nvSpPr>
        <p:spPr>
          <a:xfrm>
            <a:off x="4444998" y="167334"/>
            <a:ext cx="3302002" cy="646331"/>
          </a:xfrm>
          <a:prstGeom prst="rect">
            <a:avLst/>
          </a:prstGeom>
          <a:noFill/>
        </p:spPr>
        <p:txBody>
          <a:bodyPr wrap="square" rtlCol="0">
            <a:spAutoFit/>
          </a:bodyPr>
          <a:lstStyle/>
          <a:p>
            <a:r>
              <a:rPr lang="en-US" sz="3600" b="1" dirty="0"/>
              <a:t>My Lions Photo</a:t>
            </a:r>
          </a:p>
        </p:txBody>
      </p:sp>
    </p:spTree>
    <p:extLst>
      <p:ext uri="{BB962C8B-B14F-4D97-AF65-F5344CB8AC3E}">
        <p14:creationId xmlns:p14="http://schemas.microsoft.com/office/powerpoint/2010/main" val="4158156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logo with lions heads and a letter&#10;&#10;Description automatically generated">
            <a:extLst>
              <a:ext uri="{FF2B5EF4-FFF2-40B4-BE49-F238E27FC236}">
                <a16:creationId xmlns:a16="http://schemas.microsoft.com/office/drawing/2014/main" id="{482E6511-DFE6-3790-8B34-5C33AD5B7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3459" y="4631385"/>
            <a:ext cx="1702933" cy="1590288"/>
          </a:xfrm>
          <a:prstGeom prst="rect">
            <a:avLst/>
          </a:prstGeom>
        </p:spPr>
      </p:pic>
      <p:pic>
        <p:nvPicPr>
          <p:cNvPr id="6" name="Picture 5" descr="A blue and yellow logo with lions heads and a letter&#10;&#10;Description automatically generated">
            <a:extLst>
              <a:ext uri="{FF2B5EF4-FFF2-40B4-BE49-F238E27FC236}">
                <a16:creationId xmlns:a16="http://schemas.microsoft.com/office/drawing/2014/main" id="{1CE797D9-4770-5172-2733-8663601ECE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3997" y="4615056"/>
            <a:ext cx="1702933" cy="1590288"/>
          </a:xfrm>
          <a:prstGeom prst="rect">
            <a:avLst/>
          </a:prstGeom>
        </p:spPr>
      </p:pic>
      <p:pic>
        <p:nvPicPr>
          <p:cNvPr id="7" name="Picture 6" descr="A blue and yellow logo with lions heads and a letter&#10;&#10;Description automatically generated">
            <a:extLst>
              <a:ext uri="{FF2B5EF4-FFF2-40B4-BE49-F238E27FC236}">
                <a16:creationId xmlns:a16="http://schemas.microsoft.com/office/drawing/2014/main" id="{10F492AC-1475-578B-E154-3B146364F7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4533" y="4615056"/>
            <a:ext cx="1702933" cy="1590288"/>
          </a:xfrm>
          <a:prstGeom prst="rect">
            <a:avLst/>
          </a:prstGeom>
        </p:spPr>
      </p:pic>
      <p:pic>
        <p:nvPicPr>
          <p:cNvPr id="8" name="Picture 7" descr="A blue and yellow logo with lions heads and a letter&#10;&#10;Description automatically generated">
            <a:extLst>
              <a:ext uri="{FF2B5EF4-FFF2-40B4-BE49-F238E27FC236}">
                <a16:creationId xmlns:a16="http://schemas.microsoft.com/office/drawing/2014/main" id="{40ACC04E-57E0-58CA-F156-95FBD9182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25069" y="4615056"/>
            <a:ext cx="1702933" cy="1590288"/>
          </a:xfrm>
          <a:prstGeom prst="rect">
            <a:avLst/>
          </a:prstGeom>
        </p:spPr>
      </p:pic>
      <p:pic>
        <p:nvPicPr>
          <p:cNvPr id="9" name="Picture 8" descr="A blue and yellow logo with lions heads and a letter&#10;&#10;Description automatically generated">
            <a:extLst>
              <a:ext uri="{FF2B5EF4-FFF2-40B4-BE49-F238E27FC236}">
                <a16:creationId xmlns:a16="http://schemas.microsoft.com/office/drawing/2014/main" id="{DF0A4521-B29B-8C86-633C-E844B2769C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05605" y="4615056"/>
            <a:ext cx="1702933" cy="1590288"/>
          </a:xfrm>
          <a:prstGeom prst="rect">
            <a:avLst/>
          </a:prstGeom>
        </p:spPr>
      </p:pic>
      <p:sp>
        <p:nvSpPr>
          <p:cNvPr id="2" name="TextBox 1">
            <a:extLst>
              <a:ext uri="{FF2B5EF4-FFF2-40B4-BE49-F238E27FC236}">
                <a16:creationId xmlns:a16="http://schemas.microsoft.com/office/drawing/2014/main" id="{D489E233-550D-B89B-D5D2-AA1BDD7AFFFA}"/>
              </a:ext>
            </a:extLst>
          </p:cNvPr>
          <p:cNvSpPr txBox="1"/>
          <p:nvPr/>
        </p:nvSpPr>
        <p:spPr>
          <a:xfrm>
            <a:off x="2364745" y="571500"/>
            <a:ext cx="7462508" cy="584775"/>
          </a:xfrm>
          <a:prstGeom prst="rect">
            <a:avLst/>
          </a:prstGeom>
          <a:noFill/>
        </p:spPr>
        <p:txBody>
          <a:bodyPr wrap="square" rtlCol="0">
            <a:spAutoFit/>
          </a:bodyPr>
          <a:lstStyle/>
          <a:p>
            <a:r>
              <a:rPr lang="en-US" sz="3200" b="1" dirty="0"/>
              <a:t>Someone tell me your joy of being a Lion!</a:t>
            </a:r>
          </a:p>
        </p:txBody>
      </p:sp>
      <p:sp>
        <p:nvSpPr>
          <p:cNvPr id="3" name="TextBox 2">
            <a:extLst>
              <a:ext uri="{FF2B5EF4-FFF2-40B4-BE49-F238E27FC236}">
                <a16:creationId xmlns:a16="http://schemas.microsoft.com/office/drawing/2014/main" id="{D6AD103A-2FB1-6821-846E-1241DF618D2A}"/>
              </a:ext>
            </a:extLst>
          </p:cNvPr>
          <p:cNvSpPr txBox="1"/>
          <p:nvPr/>
        </p:nvSpPr>
        <p:spPr>
          <a:xfrm>
            <a:off x="9827253" y="2532185"/>
            <a:ext cx="1281285" cy="369332"/>
          </a:xfrm>
          <a:prstGeom prst="rect">
            <a:avLst/>
          </a:prstGeom>
          <a:noFill/>
        </p:spPr>
        <p:txBody>
          <a:bodyPr wrap="square" rtlCol="0">
            <a:spAutoFit/>
          </a:bodyPr>
          <a:lstStyle/>
          <a:p>
            <a:r>
              <a:rPr lang="en-US" dirty="0"/>
              <a:t>DC #2</a:t>
            </a:r>
          </a:p>
        </p:txBody>
      </p:sp>
    </p:spTree>
    <p:extLst>
      <p:ext uri="{BB962C8B-B14F-4D97-AF65-F5344CB8AC3E}">
        <p14:creationId xmlns:p14="http://schemas.microsoft.com/office/powerpoint/2010/main" val="3524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08213"/>
            <a:ext cx="5992586" cy="584775"/>
          </a:xfrm>
          <a:prstGeom prst="rect">
            <a:avLst/>
          </a:prstGeom>
          <a:noFill/>
        </p:spPr>
        <p:txBody>
          <a:bodyPr wrap="square" rtlCol="0">
            <a:spAutoFit/>
          </a:bodyPr>
          <a:lstStyle/>
          <a:p>
            <a:pPr algn="ctr"/>
            <a:r>
              <a:rPr lang="en-US" sz="3200" b="1" dirty="0"/>
              <a:t>Pros</a:t>
            </a:r>
          </a:p>
        </p:txBody>
      </p:sp>
      <p:sp>
        <p:nvSpPr>
          <p:cNvPr id="3" name="TextBox 2">
            <a:extLst>
              <a:ext uri="{FF2B5EF4-FFF2-40B4-BE49-F238E27FC236}">
                <a16:creationId xmlns:a16="http://schemas.microsoft.com/office/drawing/2014/main" id="{07298C1B-2274-F930-20D3-F2CDD896DD1F}"/>
              </a:ext>
            </a:extLst>
          </p:cNvPr>
          <p:cNvSpPr txBox="1"/>
          <p:nvPr/>
        </p:nvSpPr>
        <p:spPr>
          <a:xfrm>
            <a:off x="757646" y="2011680"/>
            <a:ext cx="10711543" cy="3970318"/>
          </a:xfrm>
          <a:prstGeom prst="rect">
            <a:avLst/>
          </a:prstGeom>
          <a:noFill/>
        </p:spPr>
        <p:txBody>
          <a:bodyPr wrap="square" rtlCol="0">
            <a:spAutoFit/>
          </a:bodyPr>
          <a:lstStyle/>
          <a:p>
            <a:pPr algn="l" fontAlgn="auto">
              <a:buFont typeface="Arial" panose="020B0604020202020204" pitchFamily="34" charset="0"/>
              <a:buChar char="•"/>
            </a:pPr>
            <a:r>
              <a:rPr lang="en-US" b="0" i="0" dirty="0">
                <a:solidFill>
                  <a:srgbClr val="0D0E10"/>
                </a:solidFill>
                <a:effectLst/>
                <a:latin typeface="inherit"/>
              </a:rPr>
              <a:t>Fosters strong team culture: Servant leaders give ownership to their team  members to increase their motivation, courage, and creativity.</a:t>
            </a:r>
          </a:p>
          <a:p>
            <a:pPr algn="l" fontAlgn="auto"/>
            <a:endParaRPr lang="en-US" b="0" i="0" dirty="0">
              <a:solidFill>
                <a:srgbClr val="0D0E10"/>
              </a:solidFill>
              <a:effectLst/>
              <a:latin typeface="inherit"/>
            </a:endParaRPr>
          </a:p>
          <a:p>
            <a:pPr algn="l" fontAlgn="auto">
              <a:buFont typeface="Arial" panose="020B0604020202020204" pitchFamily="34" charset="0"/>
              <a:buChar char="•"/>
            </a:pPr>
            <a:r>
              <a:rPr lang="en-US" b="0" i="0" dirty="0">
                <a:solidFill>
                  <a:srgbClr val="0D0E10"/>
                </a:solidFill>
                <a:effectLst/>
                <a:latin typeface="inherit"/>
              </a:rPr>
              <a:t>Creates people-focused culture: Servant leaders establish a people-focused culture by fostering deep, trusting relationships with and between their teammates. This level of trust and connection allows teams to make decisions in the best interest of the organization and everyone involved. </a:t>
            </a:r>
          </a:p>
          <a:p>
            <a:pPr algn="l" fontAlgn="auto">
              <a:buFont typeface="Arial" panose="020B0604020202020204" pitchFamily="34" charset="0"/>
              <a:buChar char="•"/>
            </a:pPr>
            <a:endParaRPr lang="en-US" b="0" i="0" dirty="0">
              <a:solidFill>
                <a:srgbClr val="0D0E10"/>
              </a:solidFill>
              <a:effectLst/>
              <a:latin typeface="inherit"/>
            </a:endParaRPr>
          </a:p>
          <a:p>
            <a:pPr algn="l" fontAlgn="auto">
              <a:buFont typeface="Arial" panose="020B0604020202020204" pitchFamily="34" charset="0"/>
              <a:buChar char="•"/>
            </a:pPr>
            <a:r>
              <a:rPr lang="en-US" b="0" i="0" dirty="0">
                <a:solidFill>
                  <a:srgbClr val="0D0E10"/>
                </a:solidFill>
                <a:effectLst/>
                <a:latin typeface="inherit"/>
              </a:rPr>
              <a:t>Boosts team morale: A team that feels seen and valued by their leader tends to have stronger integrity and show a higher level of pride in their work. Servant leaders can boost </a:t>
            </a:r>
            <a:r>
              <a:rPr lang="en-US" b="0" i="0" u="none" strike="noStrike" dirty="0">
                <a:solidFill>
                  <a:srgbClr val="0D0E10"/>
                </a:solidFill>
                <a:effectLst/>
                <a:latin typeface="inherit"/>
                <a:hlinkClick r:id="rId3"/>
              </a:rPr>
              <a:t>team morale</a:t>
            </a:r>
            <a:r>
              <a:rPr lang="en-US" b="0" i="0" dirty="0">
                <a:solidFill>
                  <a:srgbClr val="0D0E10"/>
                </a:solidFill>
                <a:effectLst/>
                <a:latin typeface="inherit"/>
              </a:rPr>
              <a:t> across teams and help develop future leaders by giving them opportunities to shine.</a:t>
            </a:r>
          </a:p>
          <a:p>
            <a:pPr algn="l" fontAlgn="auto">
              <a:buFont typeface="Arial" panose="020B0604020202020204" pitchFamily="34" charset="0"/>
              <a:buChar char="•"/>
            </a:pPr>
            <a:endParaRPr lang="en-US" dirty="0">
              <a:solidFill>
                <a:srgbClr val="0D0E10"/>
              </a:solidFill>
              <a:latin typeface="inherit"/>
            </a:endParaRPr>
          </a:p>
          <a:p>
            <a:pPr algn="l" fontAlgn="auto">
              <a:buFont typeface="Arial" panose="020B0604020202020204" pitchFamily="34" charset="0"/>
              <a:buChar char="•"/>
            </a:pPr>
            <a:r>
              <a:rPr lang="en-US" b="0" i="0" dirty="0">
                <a:solidFill>
                  <a:srgbClr val="0D0E10"/>
                </a:solidFill>
                <a:effectLst/>
                <a:latin typeface="inherit"/>
              </a:rPr>
              <a:t>Promotes FUN</a:t>
            </a:r>
          </a:p>
          <a:p>
            <a:br>
              <a:rPr lang="en-US" dirty="0"/>
            </a:br>
            <a:endParaRPr lang="en-US" dirty="0"/>
          </a:p>
        </p:txBody>
      </p:sp>
    </p:spTree>
    <p:extLst>
      <p:ext uri="{BB962C8B-B14F-4D97-AF65-F5344CB8AC3E}">
        <p14:creationId xmlns:p14="http://schemas.microsoft.com/office/powerpoint/2010/main" val="234463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31926-D1A8-BB9B-955E-72B8598D3847}"/>
              </a:ext>
            </a:extLst>
          </p:cNvPr>
          <p:cNvSpPr txBox="1"/>
          <p:nvPr/>
        </p:nvSpPr>
        <p:spPr>
          <a:xfrm>
            <a:off x="3099707" y="408213"/>
            <a:ext cx="5992586" cy="584775"/>
          </a:xfrm>
          <a:prstGeom prst="rect">
            <a:avLst/>
          </a:prstGeom>
          <a:noFill/>
        </p:spPr>
        <p:txBody>
          <a:bodyPr wrap="square" rtlCol="0">
            <a:spAutoFit/>
          </a:bodyPr>
          <a:lstStyle/>
          <a:p>
            <a:pPr algn="ctr"/>
            <a:r>
              <a:rPr lang="en-US" sz="3200" b="1" dirty="0"/>
              <a:t>Cons</a:t>
            </a:r>
          </a:p>
        </p:txBody>
      </p:sp>
      <p:sp>
        <p:nvSpPr>
          <p:cNvPr id="3" name="TextBox 2">
            <a:extLst>
              <a:ext uri="{FF2B5EF4-FFF2-40B4-BE49-F238E27FC236}">
                <a16:creationId xmlns:a16="http://schemas.microsoft.com/office/drawing/2014/main" id="{07298C1B-2274-F930-20D3-F2CDD896DD1F}"/>
              </a:ext>
            </a:extLst>
          </p:cNvPr>
          <p:cNvSpPr txBox="1"/>
          <p:nvPr/>
        </p:nvSpPr>
        <p:spPr>
          <a:xfrm>
            <a:off x="757646" y="2011680"/>
            <a:ext cx="10711543" cy="3970318"/>
          </a:xfrm>
          <a:prstGeom prst="rect">
            <a:avLst/>
          </a:prstGeom>
          <a:noFill/>
        </p:spPr>
        <p:txBody>
          <a:bodyPr wrap="square" rtlCol="0">
            <a:spAutoFit/>
          </a:bodyPr>
          <a:lstStyle/>
          <a:p>
            <a:pPr algn="l" fontAlgn="auto">
              <a:buFont typeface="Arial" panose="020B0604020202020204" pitchFamily="34" charset="0"/>
              <a:buChar char="•"/>
            </a:pPr>
            <a:r>
              <a:rPr lang="en-US" b="0" i="0" dirty="0">
                <a:solidFill>
                  <a:srgbClr val="0D0E10"/>
                </a:solidFill>
                <a:effectLst/>
                <a:latin typeface="inherit"/>
              </a:rPr>
              <a:t>Formal authority may be lost: Because servant leaders get down on such a personal level with their teams, their formal authority is easily lost. This can become difficult when individuals take advantage of their leader’s transparency. It can also cause confusion when other leaders in the organization take a different approach.</a:t>
            </a:r>
          </a:p>
          <a:p>
            <a:pPr algn="l" fontAlgn="auto">
              <a:buFont typeface="Arial" panose="020B0604020202020204" pitchFamily="34" charset="0"/>
              <a:buChar char="•"/>
            </a:pPr>
            <a:endParaRPr lang="en-US" b="0" i="0" dirty="0">
              <a:solidFill>
                <a:srgbClr val="0D0E10"/>
              </a:solidFill>
              <a:effectLst/>
              <a:latin typeface="inherit"/>
            </a:endParaRPr>
          </a:p>
          <a:p>
            <a:pPr algn="l" fontAlgn="auto">
              <a:buFont typeface="Arial" panose="020B0604020202020204" pitchFamily="34" charset="0"/>
              <a:buChar char="•"/>
            </a:pPr>
            <a:r>
              <a:rPr lang="en-US" b="0" i="0" dirty="0">
                <a:solidFill>
                  <a:srgbClr val="0D0E10"/>
                </a:solidFill>
                <a:effectLst/>
                <a:latin typeface="inherit"/>
              </a:rPr>
              <a:t>Time intensive leadership style: Servant leadership requires a lot of time, energy, and experience. Servant leaders have to know their team members on a professional and personal level so they can support them to the fullest. </a:t>
            </a:r>
          </a:p>
          <a:p>
            <a:pPr algn="l" fontAlgn="auto">
              <a:buFont typeface="Arial" panose="020B0604020202020204" pitchFamily="34" charset="0"/>
              <a:buChar char="•"/>
            </a:pPr>
            <a:endParaRPr lang="en-US" b="0" i="0" dirty="0">
              <a:solidFill>
                <a:srgbClr val="0D0E10"/>
              </a:solidFill>
              <a:effectLst/>
              <a:latin typeface="inherit"/>
            </a:endParaRPr>
          </a:p>
          <a:p>
            <a:pPr algn="l" fontAlgn="auto">
              <a:buFont typeface="Arial" panose="020B0604020202020204" pitchFamily="34" charset="0"/>
              <a:buChar char="•"/>
            </a:pPr>
            <a:r>
              <a:rPr lang="en-US" b="0" i="0" dirty="0">
                <a:solidFill>
                  <a:srgbClr val="0D0E10"/>
                </a:solidFill>
                <a:effectLst/>
                <a:latin typeface="inherit"/>
              </a:rPr>
              <a:t>Team members may struggle with decision making: By giving their team members opportunities to prove themselves, servant leaders also risk overestimating and overburdening their teammates. Individuals that don’t have the courage or confidence for </a:t>
            </a:r>
            <a:r>
              <a:rPr lang="en-US" b="0" i="0" u="none" strike="noStrike" dirty="0">
                <a:solidFill>
                  <a:srgbClr val="0D0E10"/>
                </a:solidFill>
                <a:effectLst/>
                <a:latin typeface="inherit"/>
                <a:hlinkClick r:id="rId3"/>
              </a:rPr>
              <a:t>data-driven decision making</a:t>
            </a:r>
            <a:r>
              <a:rPr lang="en-US" b="0" i="0" dirty="0">
                <a:solidFill>
                  <a:srgbClr val="0D0E10"/>
                </a:solidFill>
                <a:effectLst/>
                <a:latin typeface="inherit"/>
              </a:rPr>
              <a:t> on their own yet may feel discouraged and lost in a work environment that provides them with this much executive power. </a:t>
            </a:r>
          </a:p>
          <a:p>
            <a:br>
              <a:rPr lang="en-US" dirty="0"/>
            </a:br>
            <a:endParaRPr lang="en-US" dirty="0"/>
          </a:p>
        </p:txBody>
      </p:sp>
    </p:spTree>
    <p:extLst>
      <p:ext uri="{BB962C8B-B14F-4D97-AF65-F5344CB8AC3E}">
        <p14:creationId xmlns:p14="http://schemas.microsoft.com/office/powerpoint/2010/main" val="2640824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logo with lions heads and a letter&#10;&#10;Description automatically generated">
            <a:extLst>
              <a:ext uri="{FF2B5EF4-FFF2-40B4-BE49-F238E27FC236}">
                <a16:creationId xmlns:a16="http://schemas.microsoft.com/office/drawing/2014/main" id="{482E6511-DFE6-3790-8B34-5C33AD5B7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3459" y="4631385"/>
            <a:ext cx="1702933" cy="1590288"/>
          </a:xfrm>
          <a:prstGeom prst="rect">
            <a:avLst/>
          </a:prstGeom>
        </p:spPr>
      </p:pic>
      <p:pic>
        <p:nvPicPr>
          <p:cNvPr id="6" name="Picture 5" descr="A blue and yellow logo with lions heads and a letter&#10;&#10;Description automatically generated">
            <a:extLst>
              <a:ext uri="{FF2B5EF4-FFF2-40B4-BE49-F238E27FC236}">
                <a16:creationId xmlns:a16="http://schemas.microsoft.com/office/drawing/2014/main" id="{1CE797D9-4770-5172-2733-8663601ECE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3997" y="4615056"/>
            <a:ext cx="1702933" cy="1590288"/>
          </a:xfrm>
          <a:prstGeom prst="rect">
            <a:avLst/>
          </a:prstGeom>
        </p:spPr>
      </p:pic>
      <p:pic>
        <p:nvPicPr>
          <p:cNvPr id="7" name="Picture 6" descr="A blue and yellow logo with lions heads and a letter&#10;&#10;Description automatically generated">
            <a:extLst>
              <a:ext uri="{FF2B5EF4-FFF2-40B4-BE49-F238E27FC236}">
                <a16:creationId xmlns:a16="http://schemas.microsoft.com/office/drawing/2014/main" id="{10F492AC-1475-578B-E154-3B146364F7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4533" y="4615056"/>
            <a:ext cx="1702933" cy="1590288"/>
          </a:xfrm>
          <a:prstGeom prst="rect">
            <a:avLst/>
          </a:prstGeom>
        </p:spPr>
      </p:pic>
      <p:pic>
        <p:nvPicPr>
          <p:cNvPr id="8" name="Picture 7" descr="A blue and yellow logo with lions heads and a letter&#10;&#10;Description automatically generated">
            <a:extLst>
              <a:ext uri="{FF2B5EF4-FFF2-40B4-BE49-F238E27FC236}">
                <a16:creationId xmlns:a16="http://schemas.microsoft.com/office/drawing/2014/main" id="{40ACC04E-57E0-58CA-F156-95FBD9182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25069" y="4615056"/>
            <a:ext cx="1702933" cy="1590288"/>
          </a:xfrm>
          <a:prstGeom prst="rect">
            <a:avLst/>
          </a:prstGeom>
        </p:spPr>
      </p:pic>
      <p:pic>
        <p:nvPicPr>
          <p:cNvPr id="9" name="Picture 8" descr="A blue and yellow logo with lions heads and a letter&#10;&#10;Description automatically generated">
            <a:extLst>
              <a:ext uri="{FF2B5EF4-FFF2-40B4-BE49-F238E27FC236}">
                <a16:creationId xmlns:a16="http://schemas.microsoft.com/office/drawing/2014/main" id="{DF0A4521-B29B-8C86-633C-E844B2769C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05605" y="4615056"/>
            <a:ext cx="1702933" cy="1590288"/>
          </a:xfrm>
          <a:prstGeom prst="rect">
            <a:avLst/>
          </a:prstGeom>
        </p:spPr>
      </p:pic>
      <p:sp>
        <p:nvSpPr>
          <p:cNvPr id="2" name="TextBox 1">
            <a:extLst>
              <a:ext uri="{FF2B5EF4-FFF2-40B4-BE49-F238E27FC236}">
                <a16:creationId xmlns:a16="http://schemas.microsoft.com/office/drawing/2014/main" id="{D489E233-550D-B89B-D5D2-AA1BDD7AFFFA}"/>
              </a:ext>
            </a:extLst>
          </p:cNvPr>
          <p:cNvSpPr txBox="1"/>
          <p:nvPr/>
        </p:nvSpPr>
        <p:spPr>
          <a:xfrm>
            <a:off x="2364745" y="571500"/>
            <a:ext cx="7462508" cy="584775"/>
          </a:xfrm>
          <a:prstGeom prst="rect">
            <a:avLst/>
          </a:prstGeom>
          <a:noFill/>
        </p:spPr>
        <p:txBody>
          <a:bodyPr wrap="square" rtlCol="0">
            <a:spAutoFit/>
          </a:bodyPr>
          <a:lstStyle/>
          <a:p>
            <a:r>
              <a:rPr lang="en-US" sz="3200" b="1" dirty="0"/>
              <a:t>Someone tell me your joy of being a Lion!</a:t>
            </a:r>
          </a:p>
        </p:txBody>
      </p:sp>
      <p:sp>
        <p:nvSpPr>
          <p:cNvPr id="3" name="TextBox 2">
            <a:extLst>
              <a:ext uri="{FF2B5EF4-FFF2-40B4-BE49-F238E27FC236}">
                <a16:creationId xmlns:a16="http://schemas.microsoft.com/office/drawing/2014/main" id="{8FF6586C-819D-1396-E08F-627866E6DF4A}"/>
              </a:ext>
            </a:extLst>
          </p:cNvPr>
          <p:cNvSpPr txBox="1"/>
          <p:nvPr/>
        </p:nvSpPr>
        <p:spPr>
          <a:xfrm>
            <a:off x="9827253" y="2532185"/>
            <a:ext cx="1281285" cy="369332"/>
          </a:xfrm>
          <a:prstGeom prst="rect">
            <a:avLst/>
          </a:prstGeom>
          <a:noFill/>
        </p:spPr>
        <p:txBody>
          <a:bodyPr wrap="square" rtlCol="0">
            <a:spAutoFit/>
          </a:bodyPr>
          <a:lstStyle/>
          <a:p>
            <a:r>
              <a:rPr lang="en-US" dirty="0"/>
              <a:t>Book #3</a:t>
            </a:r>
          </a:p>
        </p:txBody>
      </p:sp>
    </p:spTree>
    <p:extLst>
      <p:ext uri="{BB962C8B-B14F-4D97-AF65-F5344CB8AC3E}">
        <p14:creationId xmlns:p14="http://schemas.microsoft.com/office/powerpoint/2010/main" val="174383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logo, screenshot, graphic design&#10;&#10;Description automatically generated">
            <a:extLst>
              <a:ext uri="{FF2B5EF4-FFF2-40B4-BE49-F238E27FC236}">
                <a16:creationId xmlns:a16="http://schemas.microsoft.com/office/drawing/2014/main" id="{E850DCD2-E234-8D1C-4C3E-E71DE2C85A14}"/>
              </a:ext>
            </a:extLst>
          </p:cNvPr>
          <p:cNvPicPr>
            <a:picLocks noChangeAspect="1"/>
          </p:cNvPicPr>
          <p:nvPr/>
        </p:nvPicPr>
        <p:blipFill>
          <a:blip r:embed="rId3"/>
          <a:stretch>
            <a:fillRect/>
          </a:stretch>
        </p:blipFill>
        <p:spPr>
          <a:xfrm>
            <a:off x="2933744" y="461665"/>
            <a:ext cx="6959556" cy="5918200"/>
          </a:xfrm>
          <a:prstGeom prst="rect">
            <a:avLst/>
          </a:prstGeom>
        </p:spPr>
      </p:pic>
      <p:sp>
        <p:nvSpPr>
          <p:cNvPr id="6" name="TextBox 5">
            <a:extLst>
              <a:ext uri="{FF2B5EF4-FFF2-40B4-BE49-F238E27FC236}">
                <a16:creationId xmlns:a16="http://schemas.microsoft.com/office/drawing/2014/main" id="{5DEDF841-A464-628F-44DC-87C42E62FB84}"/>
              </a:ext>
            </a:extLst>
          </p:cNvPr>
          <p:cNvSpPr txBox="1"/>
          <p:nvPr/>
        </p:nvSpPr>
        <p:spPr>
          <a:xfrm>
            <a:off x="2298700" y="0"/>
            <a:ext cx="7594600" cy="923330"/>
          </a:xfrm>
          <a:prstGeom prst="rect">
            <a:avLst/>
          </a:prstGeom>
          <a:noFill/>
        </p:spPr>
        <p:txBody>
          <a:bodyPr wrap="square" rtlCol="0">
            <a:spAutoFit/>
          </a:bodyPr>
          <a:lstStyle/>
          <a:p>
            <a:pPr algn="ctr"/>
            <a:r>
              <a:rPr lang="en-US" sz="5400" b="1" dirty="0"/>
              <a:t>FUN!</a:t>
            </a:r>
          </a:p>
        </p:txBody>
      </p:sp>
    </p:spTree>
    <p:extLst>
      <p:ext uri="{BB962C8B-B14F-4D97-AF65-F5344CB8AC3E}">
        <p14:creationId xmlns:p14="http://schemas.microsoft.com/office/powerpoint/2010/main" val="2528203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0 Best Hope Quotes - The WoW Style">
            <a:extLst>
              <a:ext uri="{FF2B5EF4-FFF2-40B4-BE49-F238E27FC236}">
                <a16:creationId xmlns:a16="http://schemas.microsoft.com/office/drawing/2014/main" id="{67A7C56D-300C-A2A5-616C-AAD0985B0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931" y="916595"/>
            <a:ext cx="8720137" cy="502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709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yellow logo with lions heads and a letter&#10;&#10;Description automatically generated">
            <a:extLst>
              <a:ext uri="{FF2B5EF4-FFF2-40B4-BE49-F238E27FC236}">
                <a16:creationId xmlns:a16="http://schemas.microsoft.com/office/drawing/2014/main" id="{482E6511-DFE6-3790-8B34-5C33AD5B70F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83459" y="4631385"/>
            <a:ext cx="1702933" cy="1590288"/>
          </a:xfrm>
          <a:prstGeom prst="rect">
            <a:avLst/>
          </a:prstGeom>
        </p:spPr>
      </p:pic>
      <p:pic>
        <p:nvPicPr>
          <p:cNvPr id="6" name="Picture 5" descr="A blue and yellow logo with lions heads and a letter&#10;&#10;Description automatically generated">
            <a:extLst>
              <a:ext uri="{FF2B5EF4-FFF2-40B4-BE49-F238E27FC236}">
                <a16:creationId xmlns:a16="http://schemas.microsoft.com/office/drawing/2014/main" id="{1CE797D9-4770-5172-2733-8663601ECE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3997" y="4615056"/>
            <a:ext cx="1702933" cy="1590288"/>
          </a:xfrm>
          <a:prstGeom prst="rect">
            <a:avLst/>
          </a:prstGeom>
        </p:spPr>
      </p:pic>
      <p:pic>
        <p:nvPicPr>
          <p:cNvPr id="7" name="Picture 6" descr="A blue and yellow logo with lions heads and a letter&#10;&#10;Description automatically generated">
            <a:extLst>
              <a:ext uri="{FF2B5EF4-FFF2-40B4-BE49-F238E27FC236}">
                <a16:creationId xmlns:a16="http://schemas.microsoft.com/office/drawing/2014/main" id="{10F492AC-1475-578B-E154-3B146364F7E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244533" y="4615056"/>
            <a:ext cx="1702933" cy="1590288"/>
          </a:xfrm>
          <a:prstGeom prst="rect">
            <a:avLst/>
          </a:prstGeom>
        </p:spPr>
      </p:pic>
      <p:pic>
        <p:nvPicPr>
          <p:cNvPr id="8" name="Picture 7" descr="A blue and yellow logo with lions heads and a letter&#10;&#10;Description automatically generated">
            <a:extLst>
              <a:ext uri="{FF2B5EF4-FFF2-40B4-BE49-F238E27FC236}">
                <a16:creationId xmlns:a16="http://schemas.microsoft.com/office/drawing/2014/main" id="{40ACC04E-57E0-58CA-F156-95FBD9182D9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25069" y="4615056"/>
            <a:ext cx="1702933" cy="1590288"/>
          </a:xfrm>
          <a:prstGeom prst="rect">
            <a:avLst/>
          </a:prstGeom>
        </p:spPr>
      </p:pic>
      <p:pic>
        <p:nvPicPr>
          <p:cNvPr id="9" name="Picture 8" descr="A blue and yellow logo with lions heads and a letter&#10;&#10;Description automatically generated">
            <a:extLst>
              <a:ext uri="{FF2B5EF4-FFF2-40B4-BE49-F238E27FC236}">
                <a16:creationId xmlns:a16="http://schemas.microsoft.com/office/drawing/2014/main" id="{DF0A4521-B29B-8C86-633C-E844B2769C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05605" y="4615056"/>
            <a:ext cx="1702933" cy="1590288"/>
          </a:xfrm>
          <a:prstGeom prst="rect">
            <a:avLst/>
          </a:prstGeom>
        </p:spPr>
      </p:pic>
      <p:sp>
        <p:nvSpPr>
          <p:cNvPr id="2" name="TextBox 1">
            <a:extLst>
              <a:ext uri="{FF2B5EF4-FFF2-40B4-BE49-F238E27FC236}">
                <a16:creationId xmlns:a16="http://schemas.microsoft.com/office/drawing/2014/main" id="{D489E233-550D-B89B-D5D2-AA1BDD7AFFFA}"/>
              </a:ext>
            </a:extLst>
          </p:cNvPr>
          <p:cNvSpPr txBox="1"/>
          <p:nvPr/>
        </p:nvSpPr>
        <p:spPr>
          <a:xfrm>
            <a:off x="2364745" y="571500"/>
            <a:ext cx="7462508" cy="584775"/>
          </a:xfrm>
          <a:prstGeom prst="rect">
            <a:avLst/>
          </a:prstGeom>
          <a:noFill/>
        </p:spPr>
        <p:txBody>
          <a:bodyPr wrap="square" rtlCol="0">
            <a:spAutoFit/>
          </a:bodyPr>
          <a:lstStyle/>
          <a:p>
            <a:r>
              <a:rPr lang="en-US" sz="3200" b="1" dirty="0"/>
              <a:t>Someone tell me your joy of being a Lion!</a:t>
            </a:r>
          </a:p>
        </p:txBody>
      </p:sp>
      <p:sp>
        <p:nvSpPr>
          <p:cNvPr id="3" name="TextBox 2">
            <a:extLst>
              <a:ext uri="{FF2B5EF4-FFF2-40B4-BE49-F238E27FC236}">
                <a16:creationId xmlns:a16="http://schemas.microsoft.com/office/drawing/2014/main" id="{23690376-6394-DC7F-5E03-D61558EDC7F9}"/>
              </a:ext>
            </a:extLst>
          </p:cNvPr>
          <p:cNvSpPr txBox="1"/>
          <p:nvPr/>
        </p:nvSpPr>
        <p:spPr>
          <a:xfrm>
            <a:off x="9827253" y="2532185"/>
            <a:ext cx="1281285" cy="369332"/>
          </a:xfrm>
          <a:prstGeom prst="rect">
            <a:avLst/>
          </a:prstGeom>
          <a:noFill/>
        </p:spPr>
        <p:txBody>
          <a:bodyPr wrap="square" rtlCol="0">
            <a:spAutoFit/>
          </a:bodyPr>
          <a:lstStyle/>
          <a:p>
            <a:r>
              <a:rPr lang="en-US" dirty="0"/>
              <a:t>DC #3</a:t>
            </a:r>
          </a:p>
        </p:txBody>
      </p:sp>
    </p:spTree>
    <p:extLst>
      <p:ext uri="{BB962C8B-B14F-4D97-AF65-F5344CB8AC3E}">
        <p14:creationId xmlns:p14="http://schemas.microsoft.com/office/powerpoint/2010/main" val="51805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E43E18-9A2D-E4B6-1CF0-1246E5CB0287}"/>
              </a:ext>
            </a:extLst>
          </p:cNvPr>
          <p:cNvSpPr txBox="1"/>
          <p:nvPr/>
        </p:nvSpPr>
        <p:spPr>
          <a:xfrm>
            <a:off x="2062977" y="303568"/>
            <a:ext cx="4033023" cy="5163016"/>
          </a:xfrm>
          <a:prstGeom prst="rect">
            <a:avLst/>
          </a:prstGeom>
          <a:noFill/>
        </p:spPr>
        <p:txBody>
          <a:bodyPr wrap="square">
            <a:spAutoFit/>
          </a:bodyPr>
          <a:lstStyle/>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Strong enough to be weak</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Successful enough to fail</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Busy enough to make time</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Wise enough to say “I don’t know” </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Serious enough to laugh</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Rich enough to be poor</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Right enough to say “I’m wrong”</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Compassionate enough to discipline</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Mature enough to be childlike</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Important enough to be last</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Planned enough to be spontaneous </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Controlled enough to be flexible</a:t>
            </a:r>
          </a:p>
          <a:p>
            <a:pPr marL="0" marR="0" algn="ctr">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0D1B0F4-3E96-6687-6D4B-20867E0B6D73}"/>
              </a:ext>
            </a:extLst>
          </p:cNvPr>
          <p:cNvSpPr txBox="1"/>
          <p:nvPr/>
        </p:nvSpPr>
        <p:spPr>
          <a:xfrm>
            <a:off x="6096000" y="309514"/>
            <a:ext cx="4033023" cy="4928722"/>
          </a:xfrm>
          <a:prstGeom prst="rect">
            <a:avLst/>
          </a:prstGeom>
          <a:noFill/>
        </p:spPr>
        <p:txBody>
          <a:bodyPr wrap="square" rtlCol="0">
            <a:spAutoFit/>
          </a:bodyPr>
          <a:lstStyle/>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Free enough to endure captivity</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Knowledgeable enough to ask questions</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Loving enough to be angry</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Great enough to be anonymous</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Responsible enough to play</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Assured enough to be rejected</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Victorious enough to lose</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Industrious enough to relax</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Leading enough to serve</a:t>
            </a:r>
          </a:p>
          <a:p>
            <a:pPr marL="0" marR="0" algn="ctr">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Poem by Brewer, as cited by Hansel, in Holy Sweat, Dallas Texas, Word, 1987. (p.29)</a:t>
            </a:r>
          </a:p>
          <a:p>
            <a:pPr marL="0" marR="0" algn="ctr">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8625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E43E18-9A2D-E4B6-1CF0-1246E5CB0287}"/>
              </a:ext>
            </a:extLst>
          </p:cNvPr>
          <p:cNvSpPr txBox="1"/>
          <p:nvPr/>
        </p:nvSpPr>
        <p:spPr>
          <a:xfrm>
            <a:off x="1852104" y="303568"/>
            <a:ext cx="8487792" cy="721736"/>
          </a:xfrm>
          <a:prstGeom prst="rect">
            <a:avLst/>
          </a:prstGeom>
          <a:noFill/>
        </p:spPr>
        <p:txBody>
          <a:bodyPr wrap="square">
            <a:spAutoFit/>
          </a:bodyPr>
          <a:lstStyle/>
          <a:p>
            <a:pPr marL="0" marR="0" algn="ctr">
              <a:lnSpc>
                <a:spcPct val="107000"/>
              </a:lnSpc>
              <a:spcBef>
                <a:spcPts val="0"/>
              </a:spcBef>
              <a:spcAft>
                <a:spcPts val="800"/>
              </a:spcAft>
            </a:pP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Call To Action</a:t>
            </a:r>
          </a:p>
        </p:txBody>
      </p:sp>
      <p:sp>
        <p:nvSpPr>
          <p:cNvPr id="2" name="TextBox 1">
            <a:extLst>
              <a:ext uri="{FF2B5EF4-FFF2-40B4-BE49-F238E27FC236}">
                <a16:creationId xmlns:a16="http://schemas.microsoft.com/office/drawing/2014/main" id="{96F9D9A3-F1A9-0FB3-30A7-4AC51A281479}"/>
              </a:ext>
            </a:extLst>
          </p:cNvPr>
          <p:cNvSpPr txBox="1"/>
          <p:nvPr/>
        </p:nvSpPr>
        <p:spPr>
          <a:xfrm>
            <a:off x="398586" y="2297723"/>
            <a:ext cx="11394830"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Begin your Servant Leader Journey.</a:t>
            </a:r>
          </a:p>
          <a:p>
            <a:pPr marL="285750" indent="-285750">
              <a:buFont typeface="Arial" panose="020B0604020202020204" pitchFamily="34" charset="0"/>
              <a:buChar char="•"/>
            </a:pPr>
            <a:r>
              <a:rPr lang="en-US" sz="2400" b="1" dirty="0"/>
              <a:t>Look for the commonalities in words and action plans that you have heard in this forum and this process.</a:t>
            </a:r>
          </a:p>
          <a:p>
            <a:pPr marL="285750" indent="-285750">
              <a:buFont typeface="Arial" panose="020B0604020202020204" pitchFamily="34" charset="0"/>
              <a:buChar char="•"/>
            </a:pPr>
            <a:r>
              <a:rPr lang="en-US" sz="2400" b="1" dirty="0"/>
              <a:t>Place into action your servant leader skills and the GMA Process and Mission 1.5.</a:t>
            </a:r>
          </a:p>
          <a:p>
            <a:pPr marL="285750" indent="-285750">
              <a:buFont typeface="Arial" panose="020B0604020202020204" pitchFamily="34" charset="0"/>
              <a:buChar char="•"/>
            </a:pPr>
            <a:r>
              <a:rPr lang="en-US" sz="2400" b="1" dirty="0"/>
              <a:t>Sign the sheet at the back.  Participate in a group discussion to further reinforce your journey.</a:t>
            </a:r>
          </a:p>
        </p:txBody>
      </p:sp>
    </p:spTree>
    <p:extLst>
      <p:ext uri="{BB962C8B-B14F-4D97-AF65-F5344CB8AC3E}">
        <p14:creationId xmlns:p14="http://schemas.microsoft.com/office/powerpoint/2010/main" val="2144960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ly | 2011 | How to stay sane on PAUSE">
            <a:extLst>
              <a:ext uri="{FF2B5EF4-FFF2-40B4-BE49-F238E27FC236}">
                <a16:creationId xmlns:a16="http://schemas.microsoft.com/office/drawing/2014/main" id="{D1028F6F-4B55-BED5-87CF-C03BC0105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471" y="1500669"/>
            <a:ext cx="8929057" cy="46905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F43837-88F6-F221-D473-57848A92C057}"/>
              </a:ext>
            </a:extLst>
          </p:cNvPr>
          <p:cNvSpPr txBox="1"/>
          <p:nvPr/>
        </p:nvSpPr>
        <p:spPr>
          <a:xfrm>
            <a:off x="3095625" y="235943"/>
            <a:ext cx="6000750" cy="707886"/>
          </a:xfrm>
          <a:prstGeom prst="rect">
            <a:avLst/>
          </a:prstGeom>
          <a:noFill/>
        </p:spPr>
        <p:txBody>
          <a:bodyPr wrap="square" rtlCol="0">
            <a:spAutoFit/>
          </a:bodyPr>
          <a:lstStyle/>
          <a:p>
            <a:pPr algn="ctr"/>
            <a:r>
              <a:rPr lang="en-US" sz="4000" b="1" dirty="0"/>
              <a:t>Take Away &amp; Questions?</a:t>
            </a:r>
          </a:p>
        </p:txBody>
      </p:sp>
      <p:sp>
        <p:nvSpPr>
          <p:cNvPr id="4" name="Rectangle 3">
            <a:extLst>
              <a:ext uri="{FF2B5EF4-FFF2-40B4-BE49-F238E27FC236}">
                <a16:creationId xmlns:a16="http://schemas.microsoft.com/office/drawing/2014/main" id="{57DEB909-BB6F-3E24-B929-576F5A8B8CB2}"/>
              </a:ext>
            </a:extLst>
          </p:cNvPr>
          <p:cNvSpPr/>
          <p:nvPr/>
        </p:nvSpPr>
        <p:spPr>
          <a:xfrm>
            <a:off x="3857624" y="3048000"/>
            <a:ext cx="4476750" cy="19240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7F49F5C-6B5C-D019-A714-1352A3804A17}"/>
              </a:ext>
            </a:extLst>
          </p:cNvPr>
          <p:cNvSpPr txBox="1"/>
          <p:nvPr/>
        </p:nvSpPr>
        <p:spPr>
          <a:xfrm>
            <a:off x="2939092" y="3225195"/>
            <a:ext cx="6313813" cy="1569660"/>
          </a:xfrm>
          <a:prstGeom prst="rect">
            <a:avLst/>
          </a:prstGeom>
          <a:noFill/>
        </p:spPr>
        <p:txBody>
          <a:bodyPr wrap="square" rtlCol="0">
            <a:spAutoFit/>
          </a:bodyPr>
          <a:lstStyle/>
          <a:p>
            <a:pPr algn="ctr"/>
            <a:r>
              <a:rPr lang="en-US" sz="3200" b="1" dirty="0"/>
              <a:t>PDG Dave Wineman</a:t>
            </a:r>
          </a:p>
          <a:p>
            <a:pPr algn="ctr"/>
            <a:r>
              <a:rPr lang="en-US" sz="3200" b="1" dirty="0"/>
              <a:t>T: 989-225-3279</a:t>
            </a:r>
          </a:p>
          <a:p>
            <a:pPr algn="ctr"/>
            <a:r>
              <a:rPr lang="en-US" sz="3200" b="1" dirty="0"/>
              <a:t>E: dw@abadata.com</a:t>
            </a:r>
          </a:p>
        </p:txBody>
      </p:sp>
    </p:spTree>
    <p:extLst>
      <p:ext uri="{BB962C8B-B14F-4D97-AF65-F5344CB8AC3E}">
        <p14:creationId xmlns:p14="http://schemas.microsoft.com/office/powerpoint/2010/main" val="74596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cts in 'Finding Nemo' That Are Scientifically Accurate">
            <a:extLst>
              <a:ext uri="{FF2B5EF4-FFF2-40B4-BE49-F238E27FC236}">
                <a16:creationId xmlns:a16="http://schemas.microsoft.com/office/drawing/2014/main" id="{228A7907-0FDB-31EF-2D61-91DE3020D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200" y="544962"/>
            <a:ext cx="7701599" cy="576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29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young scary man running away in the dark forest on the ...">
            <a:extLst>
              <a:ext uri="{FF2B5EF4-FFF2-40B4-BE49-F238E27FC236}">
                <a16:creationId xmlns:a16="http://schemas.microsoft.com/office/drawing/2014/main" id="{A4822D85-41B9-98DE-3852-84ED92C6C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071" y="500678"/>
            <a:ext cx="7819858" cy="585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63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ions Clubs International | WeBelong">
            <a:extLst>
              <a:ext uri="{FF2B5EF4-FFF2-40B4-BE49-F238E27FC236}">
                <a16:creationId xmlns:a16="http://schemas.microsoft.com/office/drawing/2014/main" id="{FCB84469-C8F2-43BD-D563-5B3B96437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12" y="751349"/>
            <a:ext cx="8461376" cy="535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18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ions Clubs: Not Just For Grandpa Anymore | MLive.com">
            <a:extLst>
              <a:ext uri="{FF2B5EF4-FFF2-40B4-BE49-F238E27FC236}">
                <a16:creationId xmlns:a16="http://schemas.microsoft.com/office/drawing/2014/main" id="{848C019C-954B-3535-D8C8-C84DF56DD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136" y="1046861"/>
            <a:ext cx="8489727" cy="4764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3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nceptual Marketing Corporation - ANALYSIS INFORMATION ...">
            <a:extLst>
              <a:ext uri="{FF2B5EF4-FFF2-40B4-BE49-F238E27FC236}">
                <a16:creationId xmlns:a16="http://schemas.microsoft.com/office/drawing/2014/main" id="{88A1D00F-C738-5E7F-2111-369E697E5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499" y="829948"/>
            <a:ext cx="8213002" cy="519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25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F90E924-02EB-404A-7DC1-51711C2A0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675" y="1422400"/>
            <a:ext cx="9518650" cy="45058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02E525-BC74-8556-41A3-5FBC0EF5D580}"/>
              </a:ext>
            </a:extLst>
          </p:cNvPr>
          <p:cNvSpPr txBox="1"/>
          <p:nvPr/>
        </p:nvSpPr>
        <p:spPr>
          <a:xfrm>
            <a:off x="6096000" y="2227385"/>
            <a:ext cx="4267200" cy="1015663"/>
          </a:xfrm>
          <a:prstGeom prst="rect">
            <a:avLst/>
          </a:prstGeom>
          <a:noFill/>
        </p:spPr>
        <p:txBody>
          <a:bodyPr wrap="square" rtlCol="0">
            <a:spAutoFit/>
          </a:bodyPr>
          <a:lstStyle/>
          <a:p>
            <a:pPr marL="342900" indent="-342900">
              <a:buFont typeface="Arial" panose="020B0604020202020204" pitchFamily="34" charset="0"/>
              <a:buChar char="•"/>
            </a:pPr>
            <a:r>
              <a:rPr lang="en-US" sz="2000" b="1" dirty="0"/>
              <a:t>20’s &amp; 80’s</a:t>
            </a:r>
          </a:p>
          <a:p>
            <a:pPr marL="342900" indent="-342900">
              <a:buFont typeface="Arial" panose="020B0604020202020204" pitchFamily="34" charset="0"/>
              <a:buChar char="•"/>
            </a:pPr>
            <a:r>
              <a:rPr lang="en-US" sz="2000" b="1" dirty="0"/>
              <a:t>What was different about the 20’s?</a:t>
            </a:r>
          </a:p>
          <a:p>
            <a:pPr marL="342900" indent="-342900">
              <a:buFont typeface="Arial" panose="020B0604020202020204" pitchFamily="34" charset="0"/>
              <a:buChar char="•"/>
            </a:pPr>
            <a:r>
              <a:rPr lang="en-US" sz="2000" b="1" dirty="0" err="1"/>
              <a:t>Commonalies</a:t>
            </a:r>
            <a:r>
              <a:rPr lang="en-US" sz="2000" b="1" dirty="0"/>
              <a:t> of the 20’s?</a:t>
            </a:r>
          </a:p>
        </p:txBody>
      </p:sp>
    </p:spTree>
    <p:extLst>
      <p:ext uri="{BB962C8B-B14F-4D97-AF65-F5344CB8AC3E}">
        <p14:creationId xmlns:p14="http://schemas.microsoft.com/office/powerpoint/2010/main" val="19376291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74946</TotalTime>
  <Words>6495</Words>
  <Application>Microsoft Office PowerPoint</Application>
  <PresentationFormat>Widescreen</PresentationFormat>
  <Paragraphs>393</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Amazon Ember</vt:lpstr>
      <vt:lpstr>Arial</vt:lpstr>
      <vt:lpstr>Calibri</vt:lpstr>
      <vt:lpstr>Calibri Light</vt:lpstr>
      <vt:lpstr>gordita</vt:lpstr>
      <vt:lpstr>inherit</vt:lpstr>
      <vt:lpstr>Lora</vt:lpstr>
      <vt:lpstr>Roboto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Mansell</dc:creator>
  <cp:lastModifiedBy>Abadata - Dave Wineman</cp:lastModifiedBy>
  <cp:revision>84</cp:revision>
  <cp:lastPrinted>2022-10-18T05:25:24Z</cp:lastPrinted>
  <dcterms:created xsi:type="dcterms:W3CDTF">2022-10-18T05:42:17Z</dcterms:created>
  <dcterms:modified xsi:type="dcterms:W3CDTF">2023-10-15T12:09:32Z</dcterms:modified>
</cp:coreProperties>
</file>